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  <p:sldMasterId id="2147483660" r:id="rId2"/>
  </p:sldMasterIdLst>
  <p:sldIdLst>
    <p:sldId id="256" r:id="rId3"/>
    <p:sldId id="261" r:id="rId4"/>
    <p:sldId id="307" r:id="rId5"/>
    <p:sldId id="311" r:id="rId6"/>
    <p:sldId id="328" r:id="rId7"/>
    <p:sldId id="325" r:id="rId8"/>
    <p:sldId id="330" r:id="rId9"/>
    <p:sldId id="331" r:id="rId10"/>
    <p:sldId id="332" r:id="rId11"/>
    <p:sldId id="321" r:id="rId12"/>
    <p:sldId id="326" r:id="rId13"/>
    <p:sldId id="333" r:id="rId14"/>
    <p:sldId id="322" r:id="rId15"/>
    <p:sldId id="334" r:id="rId16"/>
    <p:sldId id="287" r:id="rId17"/>
  </p:sldIdLst>
  <p:sldSz cx="12192000" cy="6858000"/>
  <p:notesSz cx="6858000" cy="9144000"/>
  <p:embeddedFontLst>
    <p:embeddedFont>
      <p:font typeface="Calibri Light" panose="020F0302020204030204" pitchFamily="34" charset="0"/>
      <p:regular r:id="rId18"/>
      <p:italic r:id="rId19"/>
    </p:embeddedFont>
    <p:embeddedFont>
      <p:font typeface="Arial Unicode MS" panose="020B0604020202020204" pitchFamily="34" charset="-128"/>
      <p:regular r:id="rId20"/>
    </p:embeddedFont>
    <p:embeddedFont>
      <p:font typeface="Assistant SemiBold" panose="00000700000000000000" charset="-79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Assistant ExtraLight" panose="00000300000000000000" charset="-79"/>
      <p:regular r:id="rId26"/>
    </p:embeddedFont>
    <p:embeddedFont>
      <p:font typeface="Assistant" panose="020B0604020202020204" charset="-79"/>
      <p:regular r:id="rId27"/>
      <p:bold r:id="rId28"/>
    </p:embeddedFont>
    <p:embeddedFont>
      <p:font typeface="Assistant Light" panose="00000400000000000000" charset="-79"/>
      <p:regular r:id="rId29"/>
    </p:embeddedFont>
    <p:embeddedFont>
      <p:font typeface="Assistant ExtraBold" panose="00000900000000000000" charset="-79"/>
      <p:bold r:id="rId30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2A35"/>
    <a:srgbClr val="385723"/>
    <a:srgbClr val="FFFFFF"/>
    <a:srgbClr val="CC0099"/>
    <a:srgbClr val="FF99FF"/>
    <a:srgbClr val="33CC33"/>
    <a:srgbClr val="548235"/>
    <a:srgbClr val="FFD966"/>
    <a:srgbClr val="C55A1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8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47A8-AE2B-43F9-AA3C-C12E51BC52AF}" type="datetimeFigureOut">
              <a:rPr lang="he-IL" smtClean="0"/>
              <a:t>ה'/אלול/תש"ף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5069D-8909-4845-B2B4-DEC3323AB90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59134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47A8-AE2B-43F9-AA3C-C12E51BC52AF}" type="datetimeFigureOut">
              <a:rPr lang="he-IL" smtClean="0"/>
              <a:t>ה'/אלול/תש"ף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5069D-8909-4845-B2B4-DEC3323AB90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49193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47A8-AE2B-43F9-AA3C-C12E51BC52AF}" type="datetimeFigureOut">
              <a:rPr lang="he-IL" smtClean="0"/>
              <a:t>ה'/אלול/תש"ף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5069D-8909-4845-B2B4-DEC3323AB90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72208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2F383-B66B-4EE6-8B15-730FFEFB181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ה'/אלול/תש"ף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D7AE7-E4F8-4AE8-BB45-3E789610BB7E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664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2F383-B66B-4EE6-8B15-730FFEFB181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ה'/אלול/תש"ף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D7AE7-E4F8-4AE8-BB45-3E789610BB7E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425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2F383-B66B-4EE6-8B15-730FFEFB181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ה'/אלול/תש"ף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D7AE7-E4F8-4AE8-BB45-3E789610BB7E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840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2F383-B66B-4EE6-8B15-730FFEFB181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ה'/אלול/תש"ף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D7AE7-E4F8-4AE8-BB45-3E789610BB7E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946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2F383-B66B-4EE6-8B15-730FFEFB181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ה'/אלול/תש"ף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D7AE7-E4F8-4AE8-BB45-3E789610BB7E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68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2F383-B66B-4EE6-8B15-730FFEFB181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ה'/אלול/תש"ף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D7AE7-E4F8-4AE8-BB45-3E789610BB7E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92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2F383-B66B-4EE6-8B15-730FFEFB181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ה'/אלול/תש"ף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D7AE7-E4F8-4AE8-BB45-3E789610BB7E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109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2F383-B66B-4EE6-8B15-730FFEFB181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ה'/אלול/תש"ף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D7AE7-E4F8-4AE8-BB45-3E789610BB7E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997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47A8-AE2B-43F9-AA3C-C12E51BC52AF}" type="datetimeFigureOut">
              <a:rPr lang="he-IL" smtClean="0"/>
              <a:t>ה'/אלול/תש"ף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5069D-8909-4845-B2B4-DEC3323AB90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3959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2F383-B66B-4EE6-8B15-730FFEFB181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ה'/אלול/תש"ף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D7AE7-E4F8-4AE8-BB45-3E789610BB7E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671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2F383-B66B-4EE6-8B15-730FFEFB181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ה'/אלול/תש"ף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D7AE7-E4F8-4AE8-BB45-3E789610BB7E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985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2F383-B66B-4EE6-8B15-730FFEFB181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ה'/אלול/תש"ף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D7AE7-E4F8-4AE8-BB45-3E789610BB7E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973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47A8-AE2B-43F9-AA3C-C12E51BC52AF}" type="datetimeFigureOut">
              <a:rPr lang="he-IL" smtClean="0"/>
              <a:t>ה'/אלול/תש"ף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5069D-8909-4845-B2B4-DEC3323AB90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28527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47A8-AE2B-43F9-AA3C-C12E51BC52AF}" type="datetimeFigureOut">
              <a:rPr lang="he-IL" smtClean="0"/>
              <a:t>ה'/אלול/תש"ף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5069D-8909-4845-B2B4-DEC3323AB90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05097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47A8-AE2B-43F9-AA3C-C12E51BC52AF}" type="datetimeFigureOut">
              <a:rPr lang="he-IL" smtClean="0"/>
              <a:t>ה'/אלול/תש"ף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5069D-8909-4845-B2B4-DEC3323AB90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33598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47A8-AE2B-43F9-AA3C-C12E51BC52AF}" type="datetimeFigureOut">
              <a:rPr lang="he-IL" smtClean="0"/>
              <a:t>ה'/אלול/תש"ף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5069D-8909-4845-B2B4-DEC3323AB90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13581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47A8-AE2B-43F9-AA3C-C12E51BC52AF}" type="datetimeFigureOut">
              <a:rPr lang="he-IL" smtClean="0"/>
              <a:t>ה'/אלול/תש"ף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5069D-8909-4845-B2B4-DEC3323AB90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61431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47A8-AE2B-43F9-AA3C-C12E51BC52AF}" type="datetimeFigureOut">
              <a:rPr lang="he-IL" smtClean="0"/>
              <a:t>ה'/אלול/תש"ף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5069D-8909-4845-B2B4-DEC3323AB90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0090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47A8-AE2B-43F9-AA3C-C12E51BC52AF}" type="datetimeFigureOut">
              <a:rPr lang="he-IL" smtClean="0"/>
              <a:t>ה'/אלול/תש"ף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5069D-8909-4845-B2B4-DEC3323AB90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9292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047A8-AE2B-43F9-AA3C-C12E51BC52AF}" type="datetimeFigureOut">
              <a:rPr lang="he-IL" smtClean="0"/>
              <a:t>ה'/אלול/תש"ף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5069D-8909-4845-B2B4-DEC3323AB90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52466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2F383-B66B-4EE6-8B15-730FFEFB1811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ה'/אלול/תש"ף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D7AE7-E4F8-4AE8-BB45-3E789610BB7E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36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0" y="5872109"/>
            <a:ext cx="12192000" cy="985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832494" y="1512863"/>
            <a:ext cx="8527012" cy="447729"/>
          </a:xfrm>
        </p:spPr>
        <p:txBody>
          <a:bodyPr>
            <a:noAutofit/>
          </a:bodyPr>
          <a:lstStyle/>
          <a:p>
            <a:r>
              <a:rPr lang="he-IL" sz="2000" dirty="0" smtClean="0">
                <a:solidFill>
                  <a:schemeClr val="bg1"/>
                </a:solidFill>
                <a:latin typeface="Assistant ExtraLight" panose="00000300000000000000" pitchFamily="2" charset="-79"/>
                <a:cs typeface="Assistant ExtraLight" panose="00000300000000000000" pitchFamily="2" charset="-79"/>
              </a:rPr>
              <a:t>מוסיפים </a:t>
            </a:r>
            <a:r>
              <a:rPr lang="he-IL" sz="20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פלפל</a:t>
            </a:r>
            <a:r>
              <a:rPr lang="he-IL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ssistant ExtraLight" panose="00000300000000000000" pitchFamily="2" charset="-79"/>
                <a:cs typeface="Assistant ExtraLight" panose="00000300000000000000" pitchFamily="2" charset="-79"/>
              </a:rPr>
              <a:t> </a:t>
            </a:r>
            <a:r>
              <a:rPr lang="he-IL" sz="2000" dirty="0" smtClean="0">
                <a:solidFill>
                  <a:schemeClr val="bg1"/>
                </a:solidFill>
                <a:latin typeface="Assistant ExtraLight" panose="00000300000000000000" pitchFamily="2" charset="-79"/>
                <a:cs typeface="Assistant ExtraLight" panose="00000300000000000000" pitchFamily="2" charset="-79"/>
              </a:rPr>
              <a:t>לעולם התעסוקה</a:t>
            </a:r>
            <a:endParaRPr lang="he-IL" sz="2000" dirty="0">
              <a:solidFill>
                <a:schemeClr val="bg1"/>
              </a:solidFill>
              <a:latin typeface="Assistant ExtraLight" panose="00000300000000000000" pitchFamily="2" charset="-79"/>
              <a:cs typeface="Assistant ExtraLight" panose="00000300000000000000" pitchFamily="2" charset="-79"/>
            </a:endParaRPr>
          </a:p>
        </p:txBody>
      </p:sp>
      <p:pic>
        <p:nvPicPr>
          <p:cNvPr id="4100" name="Picture 4" descr="תוצאת תמונה עבור חקלאות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4646" y="2208341"/>
            <a:ext cx="2808000" cy="281007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6333" y="2171508"/>
            <a:ext cx="2808000" cy="2797944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12" name="תמונה 11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2959" y="2185156"/>
            <a:ext cx="2808000" cy="2812022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265" y="5946818"/>
            <a:ext cx="1872381" cy="83647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כותרת משנה 2"/>
          <p:cNvSpPr txBox="1">
            <a:spLocks/>
          </p:cNvSpPr>
          <p:nvPr/>
        </p:nvSpPr>
        <p:spPr>
          <a:xfrm>
            <a:off x="2038059" y="1066341"/>
            <a:ext cx="8122302" cy="66968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200" dirty="0" smtClean="0">
                <a:solidFill>
                  <a:schemeClr val="bg1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אזור תעסוקה חקלאי</a:t>
            </a:r>
            <a:r>
              <a:rPr lang="he-IL" sz="3200" dirty="0">
                <a:solidFill>
                  <a:schemeClr val="bg1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 </a:t>
            </a:r>
            <a:r>
              <a:rPr lang="he-IL" sz="3200" dirty="0" smtClean="0">
                <a:solidFill>
                  <a:schemeClr val="bg1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"קמה"</a:t>
            </a:r>
            <a:endParaRPr lang="he-IL" sz="4400" dirty="0">
              <a:solidFill>
                <a:schemeClr val="bg1"/>
              </a:solidFill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pic>
        <p:nvPicPr>
          <p:cNvPr id="17" name="תמונה 16" descr="תוצאת תמונה עבור רשות מקרקעי ישראל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605" y="6132178"/>
            <a:ext cx="1511693" cy="576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מועצה אזורית בני שמעון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61" y="6076852"/>
            <a:ext cx="1469945" cy="61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מחבר ישר 4"/>
          <p:cNvCxnSpPr/>
          <p:nvPr/>
        </p:nvCxnSpPr>
        <p:spPr>
          <a:xfrm>
            <a:off x="382137" y="1073649"/>
            <a:ext cx="11259403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מחבר ישר 18"/>
          <p:cNvCxnSpPr/>
          <p:nvPr/>
        </p:nvCxnSpPr>
        <p:spPr>
          <a:xfrm>
            <a:off x="384409" y="5579695"/>
            <a:ext cx="11259403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תמונה 1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841" y="89999"/>
            <a:ext cx="3339994" cy="90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1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תיבת טקסט 2"/>
          <p:cNvSpPr txBox="1">
            <a:spLocks noChangeArrowheads="1"/>
          </p:cNvSpPr>
          <p:nvPr/>
        </p:nvSpPr>
        <p:spPr bwMode="auto">
          <a:xfrm flipH="1">
            <a:off x="6990993" y="4682953"/>
            <a:ext cx="4990810" cy="804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he-IL" sz="1600" dirty="0">
                <a:solidFill>
                  <a:prstClr val="white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הזוכים </a:t>
            </a:r>
            <a:r>
              <a:rPr lang="he-IL" sz="1600" dirty="0" smtClean="0">
                <a:solidFill>
                  <a:prstClr val="white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במגרשים </a:t>
            </a:r>
            <a:r>
              <a:rPr lang="he-IL" sz="1600" dirty="0">
                <a:solidFill>
                  <a:prstClr val="white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יחתמו עם הרשות המקומית על הסכם </a:t>
            </a:r>
            <a:r>
              <a:rPr lang="he-IL" sz="1600" dirty="0" smtClean="0">
                <a:solidFill>
                  <a:prstClr val="white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תשתית</a:t>
            </a:r>
          </a:p>
          <a:p>
            <a:r>
              <a:rPr lang="he-IL" sz="1600" dirty="0" smtClean="0">
                <a:solidFill>
                  <a:prstClr val="white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והסכם יזם מנהלת</a:t>
            </a:r>
            <a:endParaRPr lang="en-US" sz="1600" dirty="0">
              <a:solidFill>
                <a:prstClr val="white"/>
              </a:solidFill>
              <a:latin typeface="Assistant SemiBold" panose="00000700000000000000" pitchFamily="2" charset="-79"/>
              <a:ea typeface="Arial Unicode MS" panose="020B0604020202020204" pitchFamily="34" charset="-128"/>
              <a:cs typeface="Assistant SemiBold" panose="00000700000000000000" pitchFamily="2" charset="-79"/>
            </a:endParaRPr>
          </a:p>
        </p:txBody>
      </p:sp>
      <p:sp>
        <p:nvSpPr>
          <p:cNvPr id="30" name="כותרת 1"/>
          <p:cNvSpPr txBox="1">
            <a:spLocks/>
          </p:cNvSpPr>
          <p:nvPr/>
        </p:nvSpPr>
        <p:spPr>
          <a:xfrm>
            <a:off x="2111190" y="5597"/>
            <a:ext cx="9843248" cy="1082535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4000" dirty="0" smtClean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עקרונות הסכם הפיתוח מול רמ"י</a:t>
            </a:r>
            <a:endParaRPr lang="he-IL" sz="4000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43" name="תיבת טקסט 2"/>
          <p:cNvSpPr txBox="1">
            <a:spLocks noChangeArrowheads="1"/>
          </p:cNvSpPr>
          <p:nvPr/>
        </p:nvSpPr>
        <p:spPr bwMode="auto">
          <a:xfrm flipH="1">
            <a:off x="7903987" y="1808024"/>
            <a:ext cx="4090051" cy="451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he-IL" sz="1600" dirty="0">
                <a:solidFill>
                  <a:prstClr val="white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רמ"י תגבה את הוצאות הפיתוח מיזמים שיזכו במכרז</a:t>
            </a:r>
            <a:endParaRPr lang="he-IL" sz="1600" dirty="0" smtClean="0">
              <a:solidFill>
                <a:prstClr val="white"/>
              </a:solidFill>
              <a:latin typeface="Assistant SemiBold" panose="00000700000000000000" pitchFamily="2" charset="-79"/>
              <a:ea typeface="Arial Unicode MS" panose="020B0604020202020204" pitchFamily="34" charset="-128"/>
              <a:cs typeface="Assistant SemiBold" panose="00000700000000000000" pitchFamily="2" charset="-79"/>
            </a:endParaRPr>
          </a:p>
          <a:p>
            <a:endParaRPr lang="en-US" sz="1400" dirty="0">
              <a:solidFill>
                <a:prstClr val="white"/>
              </a:solidFill>
              <a:latin typeface="Assistant SemiBold" panose="00000700000000000000" pitchFamily="2" charset="-79"/>
              <a:ea typeface="Arial Unicode MS" panose="020B0604020202020204" pitchFamily="34" charset="-128"/>
              <a:cs typeface="Assistant SemiBold" panose="00000700000000000000" pitchFamily="2" charset="-79"/>
            </a:endParaRPr>
          </a:p>
        </p:txBody>
      </p:sp>
      <p:sp>
        <p:nvSpPr>
          <p:cNvPr id="44" name="תיבת טקסט 2"/>
          <p:cNvSpPr txBox="1">
            <a:spLocks noChangeArrowheads="1"/>
          </p:cNvSpPr>
          <p:nvPr/>
        </p:nvSpPr>
        <p:spPr bwMode="auto">
          <a:xfrm flipH="1">
            <a:off x="8130732" y="3446652"/>
            <a:ext cx="3876001" cy="451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he-IL" sz="1600" dirty="0">
                <a:solidFill>
                  <a:prstClr val="white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הרשות המקומית באמצעות החברה </a:t>
            </a:r>
            <a:r>
              <a:rPr lang="he-IL" sz="1600" dirty="0" smtClean="0">
                <a:solidFill>
                  <a:prstClr val="white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הכלכלית</a:t>
            </a:r>
            <a:endParaRPr lang="en-US" sz="1400" dirty="0">
              <a:solidFill>
                <a:prstClr val="white"/>
              </a:solidFill>
              <a:latin typeface="Assistant SemiBold" panose="00000700000000000000" pitchFamily="2" charset="-79"/>
              <a:ea typeface="Arial Unicode MS" panose="020B0604020202020204" pitchFamily="34" charset="-128"/>
              <a:cs typeface="Assistant SemiBold" panose="00000700000000000000" pitchFamily="2" charset="-79"/>
            </a:endParaRPr>
          </a:p>
        </p:txBody>
      </p:sp>
      <p:cxnSp>
        <p:nvCxnSpPr>
          <p:cNvPr id="4" name="מחבר חץ ישר 3"/>
          <p:cNvCxnSpPr/>
          <p:nvPr/>
        </p:nvCxnSpPr>
        <p:spPr>
          <a:xfrm flipH="1">
            <a:off x="7056398" y="5313811"/>
            <a:ext cx="4860000" cy="0"/>
          </a:xfrm>
          <a:prstGeom prst="straightConnector1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מחבר חץ ישר 44"/>
          <p:cNvCxnSpPr/>
          <p:nvPr/>
        </p:nvCxnSpPr>
        <p:spPr>
          <a:xfrm flipH="1">
            <a:off x="7044203" y="2128732"/>
            <a:ext cx="4860000" cy="0"/>
          </a:xfrm>
          <a:prstGeom prst="straightConnector1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מחבר חץ ישר 45"/>
          <p:cNvCxnSpPr/>
          <p:nvPr/>
        </p:nvCxnSpPr>
        <p:spPr>
          <a:xfrm flipH="1">
            <a:off x="7045634" y="3776323"/>
            <a:ext cx="4860000" cy="0"/>
          </a:xfrm>
          <a:prstGeom prst="straightConnector1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תיבת טקסט 2"/>
          <p:cNvSpPr txBox="1">
            <a:spLocks noChangeArrowheads="1"/>
          </p:cNvSpPr>
          <p:nvPr/>
        </p:nvSpPr>
        <p:spPr bwMode="auto">
          <a:xfrm flipH="1">
            <a:off x="8065055" y="3804861"/>
            <a:ext cx="3952599" cy="451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he-IL" sz="1400" dirty="0" smtClean="0">
                <a:solidFill>
                  <a:prstClr val="white"/>
                </a:solidFill>
                <a:latin typeface="Assistant" panose="00000500000000000000" pitchFamily="2" charset="-79"/>
                <a:ea typeface="Arial Unicode MS" panose="020B0604020202020204" pitchFamily="34" charset="-128"/>
                <a:cs typeface="Assistant" panose="00000500000000000000" pitchFamily="2" charset="-79"/>
              </a:rPr>
              <a:t>תבצע </a:t>
            </a:r>
            <a:r>
              <a:rPr lang="he-IL" sz="1400" dirty="0">
                <a:solidFill>
                  <a:prstClr val="white"/>
                </a:solidFill>
                <a:latin typeface="Assistant" panose="00000500000000000000" pitchFamily="2" charset="-79"/>
                <a:ea typeface="Arial Unicode MS" panose="020B0604020202020204" pitchFamily="34" charset="-128"/>
                <a:cs typeface="Assistant" panose="00000500000000000000" pitchFamily="2" charset="-79"/>
              </a:rPr>
              <a:t>את עבודות הפיתוח למגרשים, כזרוע ביצוע של </a:t>
            </a:r>
            <a:r>
              <a:rPr lang="he-IL" sz="1400" dirty="0" err="1" smtClean="0">
                <a:solidFill>
                  <a:prstClr val="white"/>
                </a:solidFill>
                <a:latin typeface="Assistant" panose="00000500000000000000" pitchFamily="2" charset="-79"/>
                <a:ea typeface="Arial Unicode MS" panose="020B0604020202020204" pitchFamily="34" charset="-128"/>
                <a:cs typeface="Assistant" panose="00000500000000000000" pitchFamily="2" charset="-79"/>
              </a:rPr>
              <a:t>רמ"י</a:t>
            </a:r>
            <a:endParaRPr lang="en-US" sz="1200" dirty="0">
              <a:solidFill>
                <a:prstClr val="white"/>
              </a:solidFill>
              <a:latin typeface="Assistant" panose="00000500000000000000" pitchFamily="2" charset="-79"/>
              <a:ea typeface="Arial Unicode MS" panose="020B0604020202020204" pitchFamily="34" charset="-128"/>
              <a:cs typeface="Assistant" panose="00000500000000000000" pitchFamily="2" charset="-79"/>
            </a:endParaRPr>
          </a:p>
        </p:txBody>
      </p:sp>
      <p:sp>
        <p:nvSpPr>
          <p:cNvPr id="14" name="תיבת טקסט 2"/>
          <p:cNvSpPr txBox="1">
            <a:spLocks noChangeArrowheads="1"/>
          </p:cNvSpPr>
          <p:nvPr/>
        </p:nvSpPr>
        <p:spPr bwMode="auto">
          <a:xfrm flipH="1">
            <a:off x="8275823" y="2144055"/>
            <a:ext cx="3718215" cy="451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he-IL" sz="1400" dirty="0" smtClean="0">
                <a:solidFill>
                  <a:prstClr val="white"/>
                </a:solidFill>
                <a:latin typeface="Assistant" panose="00000500000000000000" pitchFamily="2" charset="-79"/>
                <a:ea typeface="Arial Unicode MS" panose="020B0604020202020204" pitchFamily="34" charset="-128"/>
                <a:cs typeface="Assistant" panose="00000500000000000000" pitchFamily="2" charset="-79"/>
              </a:rPr>
              <a:t>בהתאם </a:t>
            </a:r>
            <a:r>
              <a:rPr lang="he-IL" sz="1400" dirty="0">
                <a:solidFill>
                  <a:prstClr val="white"/>
                </a:solidFill>
                <a:latin typeface="Assistant" panose="00000500000000000000" pitchFamily="2" charset="-79"/>
                <a:ea typeface="Arial Unicode MS" panose="020B0604020202020204" pitchFamily="34" charset="-128"/>
                <a:cs typeface="Assistant" panose="00000500000000000000" pitchFamily="2" charset="-79"/>
              </a:rPr>
              <a:t>לסכומים שנקבעו בוועדת פרויקטים ברמ"י</a:t>
            </a:r>
            <a:endParaRPr lang="en-US" sz="1200" dirty="0">
              <a:solidFill>
                <a:prstClr val="white"/>
              </a:solidFill>
              <a:latin typeface="Assistant" panose="00000500000000000000" pitchFamily="2" charset="-79"/>
              <a:ea typeface="Arial Unicode MS" panose="020B0604020202020204" pitchFamily="34" charset="-128"/>
              <a:cs typeface="Assistant" panose="00000500000000000000" pitchFamily="2" charset="-79"/>
            </a:endParaRPr>
          </a:p>
        </p:txBody>
      </p:sp>
      <p:sp>
        <p:nvSpPr>
          <p:cNvPr id="15" name="תיבת טקסט 2"/>
          <p:cNvSpPr txBox="1">
            <a:spLocks noChangeArrowheads="1"/>
          </p:cNvSpPr>
          <p:nvPr/>
        </p:nvSpPr>
        <p:spPr bwMode="auto">
          <a:xfrm flipH="1">
            <a:off x="5951082" y="5293325"/>
            <a:ext cx="6066572" cy="80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he-IL" sz="1400" dirty="0" smtClean="0">
                <a:solidFill>
                  <a:prstClr val="white"/>
                </a:solidFill>
                <a:latin typeface="Assistant" panose="00000500000000000000" pitchFamily="2" charset="-79"/>
                <a:ea typeface="Arial Unicode MS" panose="020B0604020202020204" pitchFamily="34" charset="-128"/>
                <a:cs typeface="Assistant" panose="00000500000000000000" pitchFamily="2" charset="-79"/>
              </a:rPr>
              <a:t>כתנאי </a:t>
            </a:r>
            <a:r>
              <a:rPr lang="he-IL" sz="1400" dirty="0">
                <a:solidFill>
                  <a:prstClr val="white"/>
                </a:solidFill>
                <a:latin typeface="Assistant" panose="00000500000000000000" pitchFamily="2" charset="-79"/>
                <a:ea typeface="Arial Unicode MS" panose="020B0604020202020204" pitchFamily="34" charset="-128"/>
                <a:cs typeface="Assistant" panose="00000500000000000000" pitchFamily="2" charset="-79"/>
              </a:rPr>
              <a:t>לחתימת החוזה </a:t>
            </a:r>
            <a:r>
              <a:rPr lang="he-IL" sz="1400" dirty="0" smtClean="0">
                <a:solidFill>
                  <a:prstClr val="white"/>
                </a:solidFill>
                <a:latin typeface="Assistant" panose="00000500000000000000" pitchFamily="2" charset="-79"/>
                <a:ea typeface="Arial Unicode MS" panose="020B0604020202020204" pitchFamily="34" charset="-128"/>
                <a:cs typeface="Assistant" panose="00000500000000000000" pitchFamily="2" charset="-79"/>
              </a:rPr>
              <a:t>בינם לבין רמ"י, </a:t>
            </a:r>
            <a:r>
              <a:rPr lang="he-IL" sz="1400" dirty="0">
                <a:solidFill>
                  <a:prstClr val="white"/>
                </a:solidFill>
                <a:latin typeface="Assistant" panose="00000500000000000000" pitchFamily="2" charset="-79"/>
                <a:ea typeface="Arial Unicode MS" panose="020B0604020202020204" pitchFamily="34" charset="-128"/>
                <a:cs typeface="Assistant" panose="00000500000000000000" pitchFamily="2" charset="-79"/>
              </a:rPr>
              <a:t>בגין הזכויות בקרקע </a:t>
            </a:r>
            <a:r>
              <a:rPr lang="he-IL" sz="1400" dirty="0" smtClean="0">
                <a:solidFill>
                  <a:prstClr val="white"/>
                </a:solidFill>
                <a:latin typeface="Assistant" panose="00000500000000000000" pitchFamily="2" charset="-79"/>
                <a:ea typeface="Arial Unicode MS" panose="020B0604020202020204" pitchFamily="34" charset="-128"/>
                <a:cs typeface="Assistant" panose="00000500000000000000" pitchFamily="2" charset="-79"/>
              </a:rPr>
              <a:t>שהוקצתה להם</a:t>
            </a:r>
            <a:endParaRPr lang="en-US" sz="1200" dirty="0">
              <a:solidFill>
                <a:prstClr val="white"/>
              </a:solidFill>
              <a:latin typeface="Assistant" panose="00000500000000000000" pitchFamily="2" charset="-79"/>
              <a:ea typeface="Arial Unicode MS" panose="020B0604020202020204" pitchFamily="34" charset="-128"/>
              <a:cs typeface="Assistant" panose="00000500000000000000" pitchFamily="2" charset="-79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339" y="456912"/>
            <a:ext cx="5999729" cy="5979480"/>
          </a:xfrm>
          <a:prstGeom prst="ellipse">
            <a:avLst/>
          </a:prstGeom>
        </p:spPr>
      </p:pic>
      <p:pic>
        <p:nvPicPr>
          <p:cNvPr id="19" name="תמונה 1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5" y="39969"/>
            <a:ext cx="2160000" cy="58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5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1602" t="18749" r="16011" b="11687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1" name="תיבת טקסט 2"/>
          <p:cNvSpPr txBox="1">
            <a:spLocks noChangeArrowheads="1"/>
          </p:cNvSpPr>
          <p:nvPr/>
        </p:nvSpPr>
        <p:spPr bwMode="auto">
          <a:xfrm flipH="1">
            <a:off x="1" y="3456963"/>
            <a:ext cx="12191999" cy="2403789"/>
          </a:xfrm>
          <a:prstGeom prst="rect">
            <a:avLst/>
          </a:prstGeom>
          <a:solidFill>
            <a:schemeClr val="accent2">
              <a:lumMod val="50000"/>
              <a:alpha val="69804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he-IL" dirty="0">
              <a:solidFill>
                <a:schemeClr val="bg1"/>
              </a:solidFill>
              <a:latin typeface="Assistant Light" panose="00000400000000000000" pitchFamily="2" charset="-79"/>
              <a:ea typeface="Arial Unicode MS" panose="020B0604020202020204" pitchFamily="34" charset="-128"/>
              <a:cs typeface="Assistant Light" panose="00000400000000000000" pitchFamily="2" charset="-79"/>
            </a:endParaRPr>
          </a:p>
        </p:txBody>
      </p:sp>
      <p:sp>
        <p:nvSpPr>
          <p:cNvPr id="17" name="תיבת טקסט 2"/>
          <p:cNvSpPr txBox="1">
            <a:spLocks noChangeArrowheads="1"/>
          </p:cNvSpPr>
          <p:nvPr/>
        </p:nvSpPr>
        <p:spPr bwMode="auto">
          <a:xfrm flipH="1">
            <a:off x="623194" y="3588956"/>
            <a:ext cx="10714616" cy="227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he-IL" dirty="0">
                <a:solidFill>
                  <a:schemeClr val="bg1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אזור התעסוקה ינוהל על-ידי חברת </a:t>
            </a:r>
            <a:r>
              <a:rPr lang="he-IL" dirty="0" smtClean="0">
                <a:solidFill>
                  <a:schemeClr val="bg1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בני שמעון ייזום ופיתוח ניהול </a:t>
            </a:r>
            <a:r>
              <a:rPr lang="he-IL" dirty="0">
                <a:solidFill>
                  <a:schemeClr val="bg1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מקצועית שתעסוק בתפעול השוטף של מערך השירותים באזור התעסוקה, בכללם שירותים עירוניים, שירותי חובה ושירותי רשות, כגון: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dirty="0" smtClean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שיווק </a:t>
            </a:r>
            <a:r>
              <a:rPr lang="he-IL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אזור התעשייה </a:t>
            </a:r>
            <a:r>
              <a:rPr lang="he-IL" dirty="0" smtClean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ליזמים.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dirty="0" smtClean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ליווי </a:t>
            </a:r>
            <a:r>
              <a:rPr lang="he-IL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התכנון, ההפעלה והאחזקה של </a:t>
            </a:r>
            <a:r>
              <a:rPr lang="he-IL" dirty="0" smtClean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הפארק.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dirty="0" smtClean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סיוע </a:t>
            </a:r>
            <a:r>
              <a:rPr lang="he-IL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וליווי יזמים חדשים בתהליך </a:t>
            </a:r>
            <a:r>
              <a:rPr lang="he-IL" dirty="0" smtClean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הקליטה.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dirty="0" smtClean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תכנון</a:t>
            </a:r>
            <a:r>
              <a:rPr lang="he-IL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, פיתוח וביצוע שירותי חובה </a:t>
            </a:r>
            <a:r>
              <a:rPr lang="he-IL" dirty="0" smtClean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מוניציפאליים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dirty="0" smtClean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פיקוח </a:t>
            </a:r>
            <a:r>
              <a:rPr lang="he-IL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על פעילות </a:t>
            </a:r>
            <a:r>
              <a:rPr lang="he-IL" dirty="0" smtClean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הפארק.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dirty="0" smtClean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גביית </a:t>
            </a:r>
            <a:r>
              <a:rPr lang="he-IL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תשלומי חובה ודמי ניהול מהמפעלים הקיימים.</a:t>
            </a:r>
          </a:p>
          <a:p>
            <a:endParaRPr lang="he-IL" dirty="0">
              <a:solidFill>
                <a:schemeClr val="bg1"/>
              </a:solidFill>
              <a:latin typeface="Assistant" panose="00000500000000000000" pitchFamily="2" charset="-79"/>
              <a:ea typeface="Arial Unicode MS" panose="020B0604020202020204" pitchFamily="34" charset="-128"/>
              <a:cs typeface="Assistant" panose="00000500000000000000" pitchFamily="2" charset="-79"/>
            </a:endParaRPr>
          </a:p>
        </p:txBody>
      </p:sp>
      <p:sp>
        <p:nvSpPr>
          <p:cNvPr id="30" name="כותרת 1"/>
          <p:cNvSpPr txBox="1">
            <a:spLocks/>
          </p:cNvSpPr>
          <p:nvPr/>
        </p:nvSpPr>
        <p:spPr>
          <a:xfrm>
            <a:off x="1078779" y="306668"/>
            <a:ext cx="9803446" cy="610439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4000" dirty="0" smtClean="0">
                <a:solidFill>
                  <a:schemeClr val="bg1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מנהלת אזור התעסוקה</a:t>
            </a:r>
            <a:endParaRPr lang="he-IL" sz="4000" dirty="0">
              <a:solidFill>
                <a:schemeClr val="bg1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pic>
        <p:nvPicPr>
          <p:cNvPr id="13" name="תמונה 1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5" y="39969"/>
            <a:ext cx="2160000" cy="58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5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תמונה יכולה לכלול: ‏‏‏‏‏שמיים‏, ‏ענן‏‏, ‏‏אוקיינוס‏, ‏פעילויות בחוץ‏‏‏ ו‏טבע‏‏‏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93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כותרת 1"/>
          <p:cNvSpPr txBox="1">
            <a:spLocks/>
          </p:cNvSpPr>
          <p:nvPr/>
        </p:nvSpPr>
        <p:spPr>
          <a:xfrm>
            <a:off x="2469450" y="191492"/>
            <a:ext cx="7210356" cy="955638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4800" dirty="0" smtClean="0">
                <a:solidFill>
                  <a:srgbClr val="44546A">
                    <a:lumMod val="75000"/>
                  </a:srgbClr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ליווי וסיוע ליזמים</a:t>
            </a:r>
            <a:endParaRPr lang="he-IL" sz="4800" dirty="0">
              <a:solidFill>
                <a:srgbClr val="44546A">
                  <a:lumMod val="75000"/>
                </a:srgbClr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10" name="דמעה 9"/>
          <p:cNvSpPr/>
          <p:nvPr/>
        </p:nvSpPr>
        <p:spPr>
          <a:xfrm rot="8180873">
            <a:off x="2607083" y="2499852"/>
            <a:ext cx="1260000" cy="1260000"/>
          </a:xfrm>
          <a:prstGeom prst="teardrop">
            <a:avLst/>
          </a:prstGeom>
          <a:solidFill>
            <a:srgbClr val="FF9900"/>
          </a:solidFill>
          <a:ln w="7620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e-IL">
              <a:solidFill>
                <a:prstClr val="white"/>
              </a:solidFill>
            </a:endParaRPr>
          </a:p>
        </p:txBody>
      </p:sp>
      <p:sp>
        <p:nvSpPr>
          <p:cNvPr id="14" name="דמעה 13"/>
          <p:cNvSpPr/>
          <p:nvPr/>
        </p:nvSpPr>
        <p:spPr>
          <a:xfrm rot="8180873">
            <a:off x="599216" y="2511485"/>
            <a:ext cx="1260000" cy="1260000"/>
          </a:xfrm>
          <a:prstGeom prst="teardrop">
            <a:avLst/>
          </a:prstGeom>
          <a:solidFill>
            <a:schemeClr val="accent6">
              <a:lumMod val="75000"/>
            </a:schemeClr>
          </a:solidFill>
          <a:ln w="7620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e-IL">
              <a:solidFill>
                <a:prstClr val="white"/>
              </a:solidFill>
            </a:endParaRPr>
          </a:p>
        </p:txBody>
      </p:sp>
      <p:sp>
        <p:nvSpPr>
          <p:cNvPr id="15" name="תיבת טקסט 2"/>
          <p:cNvSpPr txBox="1">
            <a:spLocks noChangeArrowheads="1"/>
          </p:cNvSpPr>
          <p:nvPr/>
        </p:nvSpPr>
        <p:spPr bwMode="auto">
          <a:xfrm flipH="1">
            <a:off x="335034" y="4063576"/>
            <a:ext cx="1699784" cy="1237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he-IL" sz="1400" dirty="0">
                <a:solidFill>
                  <a:srgbClr val="44546A">
                    <a:lumMod val="75000"/>
                  </a:srgbClr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ליווי וסיוע בהליכים הבירוקרטיים מול </a:t>
            </a:r>
            <a:r>
              <a:rPr lang="he-IL" sz="1400" dirty="0" err="1">
                <a:solidFill>
                  <a:srgbClr val="44546A">
                    <a:lumMod val="75000"/>
                  </a:srgbClr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רמ"י</a:t>
            </a:r>
            <a:r>
              <a:rPr lang="he-IL" sz="1400" dirty="0">
                <a:solidFill>
                  <a:srgbClr val="44546A">
                    <a:lumMod val="75000"/>
                  </a:srgbClr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 ומשרד הכלכלה</a:t>
            </a:r>
          </a:p>
        </p:txBody>
      </p:sp>
      <p:sp>
        <p:nvSpPr>
          <p:cNvPr id="18" name="דמעה 17"/>
          <p:cNvSpPr/>
          <p:nvPr/>
        </p:nvSpPr>
        <p:spPr>
          <a:xfrm rot="8180873">
            <a:off x="4564428" y="2499851"/>
            <a:ext cx="1260000" cy="1260000"/>
          </a:xfrm>
          <a:prstGeom prst="teardrop">
            <a:avLst/>
          </a:prstGeom>
          <a:solidFill>
            <a:schemeClr val="accent5">
              <a:lumMod val="75000"/>
            </a:schemeClr>
          </a:solidFill>
          <a:ln w="7620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e-IL">
              <a:solidFill>
                <a:prstClr val="white"/>
              </a:solidFill>
            </a:endParaRPr>
          </a:p>
        </p:txBody>
      </p:sp>
      <p:sp>
        <p:nvSpPr>
          <p:cNvPr id="19" name="תיבת טקסט 2"/>
          <p:cNvSpPr txBox="1">
            <a:spLocks noChangeArrowheads="1"/>
          </p:cNvSpPr>
          <p:nvPr/>
        </p:nvSpPr>
        <p:spPr bwMode="auto">
          <a:xfrm flipH="1">
            <a:off x="4102034" y="4054025"/>
            <a:ext cx="2100192" cy="83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he-IL" sz="1400" dirty="0">
                <a:solidFill>
                  <a:srgbClr val="44546A">
                    <a:lumMod val="75000"/>
                  </a:srgbClr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ניסיון עצום בליווי יזמים גדולים כקטנים במגוון רחב מאוד של ענפי ייצור ותעסוקה</a:t>
            </a:r>
          </a:p>
        </p:txBody>
      </p:sp>
      <p:sp>
        <p:nvSpPr>
          <p:cNvPr id="24" name="דמעה 23"/>
          <p:cNvSpPr/>
          <p:nvPr/>
        </p:nvSpPr>
        <p:spPr>
          <a:xfrm rot="8180873">
            <a:off x="10440893" y="2572740"/>
            <a:ext cx="1260000" cy="1260000"/>
          </a:xfrm>
          <a:prstGeom prst="teardrop">
            <a:avLst/>
          </a:prstGeom>
          <a:solidFill>
            <a:srgbClr val="FFC000"/>
          </a:solidFill>
          <a:ln w="7620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e-IL">
              <a:solidFill>
                <a:prstClr val="white"/>
              </a:solidFill>
            </a:endParaRPr>
          </a:p>
        </p:txBody>
      </p:sp>
      <p:sp>
        <p:nvSpPr>
          <p:cNvPr id="26" name="דמעה 25"/>
          <p:cNvSpPr/>
          <p:nvPr/>
        </p:nvSpPr>
        <p:spPr>
          <a:xfrm rot="8180873">
            <a:off x="8533939" y="2572740"/>
            <a:ext cx="1260000" cy="1260000"/>
          </a:xfrm>
          <a:prstGeom prst="teardrop">
            <a:avLst/>
          </a:prstGeom>
          <a:solidFill>
            <a:schemeClr val="accent2">
              <a:lumMod val="75000"/>
            </a:schemeClr>
          </a:solidFill>
          <a:ln w="7620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e-IL">
              <a:solidFill>
                <a:prstClr val="white"/>
              </a:solidFill>
            </a:endParaRPr>
          </a:p>
        </p:txBody>
      </p:sp>
      <p:sp>
        <p:nvSpPr>
          <p:cNvPr id="31" name="דמעה 30"/>
          <p:cNvSpPr/>
          <p:nvPr/>
        </p:nvSpPr>
        <p:spPr>
          <a:xfrm rot="8180873">
            <a:off x="6559821" y="2544951"/>
            <a:ext cx="1260000" cy="1260000"/>
          </a:xfrm>
          <a:prstGeom prst="teardrop">
            <a:avLst/>
          </a:prstGeom>
          <a:solidFill>
            <a:schemeClr val="accent6">
              <a:lumMod val="50000"/>
            </a:schemeClr>
          </a:solidFill>
          <a:ln w="7620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e-IL">
              <a:solidFill>
                <a:prstClr val="white"/>
              </a:solidFill>
            </a:endParaRPr>
          </a:p>
        </p:txBody>
      </p:sp>
      <p:sp>
        <p:nvSpPr>
          <p:cNvPr id="41" name="תיבת טקסט 2"/>
          <p:cNvSpPr txBox="1">
            <a:spLocks noChangeArrowheads="1"/>
          </p:cNvSpPr>
          <p:nvPr/>
        </p:nvSpPr>
        <p:spPr bwMode="auto">
          <a:xfrm flipH="1">
            <a:off x="2160353" y="4080920"/>
            <a:ext cx="1881107" cy="1237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he-IL" sz="1400" dirty="0" smtClean="0">
                <a:solidFill>
                  <a:srgbClr val="44546A">
                    <a:lumMod val="75000"/>
                  </a:srgbClr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חממה טכנולוגית וכלי </a:t>
            </a:r>
            <a:r>
              <a:rPr lang="he-IL" sz="1400" dirty="0">
                <a:solidFill>
                  <a:srgbClr val="44546A">
                    <a:lumMod val="75000"/>
                  </a:srgbClr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מחקר ופיתוח זמינים</a:t>
            </a:r>
            <a:r>
              <a:rPr lang="he-IL" sz="1400" dirty="0" smtClean="0">
                <a:solidFill>
                  <a:srgbClr val="44546A">
                    <a:lumMod val="75000"/>
                  </a:srgbClr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, </a:t>
            </a:r>
            <a:r>
              <a:rPr lang="he-IL" sz="1400" dirty="0">
                <a:solidFill>
                  <a:srgbClr val="44546A">
                    <a:lumMod val="75000"/>
                  </a:srgbClr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בתחומי החקלאות </a:t>
            </a:r>
            <a:r>
              <a:rPr lang="he-IL" sz="1400" dirty="0" smtClean="0">
                <a:solidFill>
                  <a:srgbClr val="44546A">
                    <a:lumMod val="75000"/>
                  </a:srgbClr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ובתחומים נוספים</a:t>
            </a:r>
            <a:endParaRPr lang="he-IL" sz="1400" dirty="0">
              <a:solidFill>
                <a:srgbClr val="44546A">
                  <a:lumMod val="75000"/>
                </a:srgbClr>
              </a:solidFill>
              <a:latin typeface="Assistant SemiBold" panose="00000700000000000000" pitchFamily="2" charset="-79"/>
              <a:ea typeface="Arial Unicode MS" panose="020B0604020202020204" pitchFamily="34" charset="-128"/>
              <a:cs typeface="Assistant SemiBold" panose="00000700000000000000" pitchFamily="2" charset="-79"/>
            </a:endParaRPr>
          </a:p>
        </p:txBody>
      </p:sp>
      <p:sp>
        <p:nvSpPr>
          <p:cNvPr id="42" name="תיבת טקסט 2"/>
          <p:cNvSpPr txBox="1">
            <a:spLocks noChangeArrowheads="1"/>
          </p:cNvSpPr>
          <p:nvPr/>
        </p:nvSpPr>
        <p:spPr bwMode="auto">
          <a:xfrm flipH="1">
            <a:off x="8207201" y="4092552"/>
            <a:ext cx="1907476" cy="18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he-IL" sz="1400" dirty="0">
                <a:solidFill>
                  <a:srgbClr val="44546A">
                    <a:lumMod val="75000"/>
                  </a:srgbClr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נגישות לכלי סיוע וליווי של משרדי הממשלה השונים, בהתאם </a:t>
            </a:r>
            <a:r>
              <a:rPr lang="he-IL" sz="1400" dirty="0" smtClean="0">
                <a:solidFill>
                  <a:srgbClr val="44546A">
                    <a:lumMod val="75000"/>
                  </a:srgbClr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לצורך </a:t>
            </a:r>
            <a:endParaRPr lang="he-IL" sz="1400" dirty="0">
              <a:solidFill>
                <a:srgbClr val="44546A">
                  <a:lumMod val="75000"/>
                </a:srgbClr>
              </a:solidFill>
              <a:latin typeface="Assistant SemiBold" panose="00000700000000000000" pitchFamily="2" charset="-79"/>
              <a:ea typeface="Arial Unicode MS" panose="020B0604020202020204" pitchFamily="34" charset="-128"/>
              <a:cs typeface="Assistant SemiBold" panose="00000700000000000000" pitchFamily="2" charset="-79"/>
            </a:endParaRPr>
          </a:p>
        </p:txBody>
      </p:sp>
      <p:sp>
        <p:nvSpPr>
          <p:cNvPr id="43" name="תיבת טקסט 2"/>
          <p:cNvSpPr txBox="1">
            <a:spLocks noChangeArrowheads="1"/>
          </p:cNvSpPr>
          <p:nvPr/>
        </p:nvSpPr>
        <p:spPr bwMode="auto">
          <a:xfrm flipH="1">
            <a:off x="6178404" y="4065658"/>
            <a:ext cx="2021349" cy="1237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he-IL" sz="1400" dirty="0">
                <a:solidFill>
                  <a:srgbClr val="44546A">
                    <a:lumMod val="75000"/>
                  </a:srgbClr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ועדה מקומית עצמאית לתכנון ובנייה, מקצועית </a:t>
            </a:r>
            <a:r>
              <a:rPr lang="he-IL" sz="1400" dirty="0" smtClean="0">
                <a:solidFill>
                  <a:srgbClr val="44546A">
                    <a:lumMod val="75000"/>
                  </a:srgbClr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ויעילה</a:t>
            </a:r>
            <a:endParaRPr lang="he-IL" sz="1400" dirty="0">
              <a:solidFill>
                <a:srgbClr val="44546A">
                  <a:lumMod val="75000"/>
                </a:srgbClr>
              </a:solidFill>
              <a:latin typeface="Assistant SemiBold" panose="00000700000000000000" pitchFamily="2" charset="-79"/>
              <a:ea typeface="Arial Unicode MS" panose="020B0604020202020204" pitchFamily="34" charset="-128"/>
              <a:cs typeface="Assistant SemiBold" panose="00000700000000000000" pitchFamily="2" charset="-79"/>
            </a:endParaRPr>
          </a:p>
        </p:txBody>
      </p:sp>
      <p:sp>
        <p:nvSpPr>
          <p:cNvPr id="44" name="תיבת טקסט 2"/>
          <p:cNvSpPr txBox="1">
            <a:spLocks noChangeArrowheads="1"/>
          </p:cNvSpPr>
          <p:nvPr/>
        </p:nvSpPr>
        <p:spPr bwMode="auto">
          <a:xfrm flipH="1">
            <a:off x="10161259" y="4121260"/>
            <a:ext cx="1789651" cy="1237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he-IL" sz="1400" dirty="0" smtClean="0">
                <a:solidFill>
                  <a:srgbClr val="44546A">
                    <a:lumMod val="75000"/>
                  </a:srgbClr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אפשרות לרכישת </a:t>
            </a:r>
            <a:r>
              <a:rPr lang="he-IL" sz="1400" dirty="0">
                <a:solidFill>
                  <a:srgbClr val="44546A">
                    <a:lumMod val="75000"/>
                  </a:srgbClr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שירותי משרד, ניהול ותיאום מול משרדי הממשלה השונים </a:t>
            </a:r>
          </a:p>
        </p:txBody>
      </p:sp>
      <p:sp>
        <p:nvSpPr>
          <p:cNvPr id="3" name="מלבן 2"/>
          <p:cNvSpPr/>
          <p:nvPr/>
        </p:nvSpPr>
        <p:spPr>
          <a:xfrm>
            <a:off x="892426" y="2035321"/>
            <a:ext cx="103644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400" dirty="0">
                <a:latin typeface="Assistant ExtraLight" panose="00000300000000000000" pitchFamily="2" charset="-79"/>
                <a:ea typeface="Arial Unicode MS" panose="020B0604020202020204" pitchFamily="34" charset="-128"/>
                <a:cs typeface="Assistant ExtraLight" panose="00000300000000000000" pitchFamily="2" charset="-79"/>
              </a:rPr>
              <a:t>מנהלת אזור התעסוקה מציעה ליזמים מערך מלא של ליווי וסיוע, עד פתיחת המפעל:</a:t>
            </a:r>
          </a:p>
        </p:txBody>
      </p:sp>
      <p:pic>
        <p:nvPicPr>
          <p:cNvPr id="17" name="תמונה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5" y="39969"/>
            <a:ext cx="2160000" cy="58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020"/>
            <a:ext cx="5930154" cy="6859020"/>
          </a:xfrm>
          <a:prstGeom prst="rect">
            <a:avLst/>
          </a:prstGeom>
        </p:spPr>
      </p:pic>
      <p:sp>
        <p:nvSpPr>
          <p:cNvPr id="17" name="תיבת טקסט 2"/>
          <p:cNvSpPr txBox="1">
            <a:spLocks noChangeArrowheads="1"/>
          </p:cNvSpPr>
          <p:nvPr/>
        </p:nvSpPr>
        <p:spPr bwMode="auto">
          <a:xfrm flipH="1">
            <a:off x="6126580" y="1746273"/>
            <a:ext cx="5671491" cy="365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he-IL" dirty="0">
                <a:solidFill>
                  <a:prstClr val="white"/>
                </a:solidFill>
                <a:latin typeface="Assistant" panose="00000500000000000000" pitchFamily="2" charset="-79"/>
                <a:ea typeface="Arial Unicode MS" panose="020B0604020202020204" pitchFamily="34" charset="-128"/>
                <a:cs typeface="Assistant" panose="00000500000000000000" pitchFamily="2" charset="-79"/>
              </a:rPr>
              <a:t>שירותי חברת הניהול באזור התעסוקה:</a:t>
            </a:r>
            <a:endParaRPr lang="en-US" dirty="0">
              <a:solidFill>
                <a:prstClr val="white"/>
              </a:solidFill>
              <a:latin typeface="Assistant" panose="00000500000000000000" pitchFamily="2" charset="-79"/>
              <a:ea typeface="Arial Unicode MS" panose="020B0604020202020204" pitchFamily="34" charset="-128"/>
              <a:cs typeface="Assistant" panose="00000500000000000000" pitchFamily="2" charset="-79"/>
            </a:endParaRPr>
          </a:p>
          <a:p>
            <a:pPr marL="342900" indent="-342900">
              <a:buFont typeface="Arial" panose="020B0604020202020204" pitchFamily="34" charset="0"/>
              <a:buChar char="-"/>
            </a:pPr>
            <a:r>
              <a:rPr lang="he-IL" dirty="0">
                <a:solidFill>
                  <a:prstClr val="white"/>
                </a:solidFill>
                <a:latin typeface="Assistant" panose="00000500000000000000" pitchFamily="2" charset="-79"/>
                <a:ea typeface="Arial Unicode MS" panose="020B0604020202020204" pitchFamily="34" charset="-128"/>
                <a:cs typeface="Assistant" panose="00000500000000000000" pitchFamily="2" charset="-79"/>
              </a:rPr>
              <a:t>אחזקה שוטפת של התשתיות: כבישים, מדרכות ותאורת רחובות</a:t>
            </a:r>
            <a:r>
              <a:rPr lang="en-US" dirty="0">
                <a:solidFill>
                  <a:prstClr val="white"/>
                </a:solidFill>
                <a:latin typeface="Assistant" panose="00000500000000000000" pitchFamily="2" charset="-79"/>
                <a:ea typeface="Arial Unicode MS" panose="020B0604020202020204" pitchFamily="34" charset="-128"/>
                <a:cs typeface="Assistant" panose="00000500000000000000" pitchFamily="2" charset="-79"/>
              </a:rPr>
              <a:t>. </a:t>
            </a:r>
            <a:endParaRPr lang="he-IL" dirty="0">
              <a:solidFill>
                <a:prstClr val="white"/>
              </a:solidFill>
              <a:latin typeface="Assistant" panose="00000500000000000000" pitchFamily="2" charset="-79"/>
              <a:ea typeface="Arial Unicode MS" panose="020B0604020202020204" pitchFamily="34" charset="-128"/>
              <a:cs typeface="Assistant" panose="00000500000000000000" pitchFamily="2" charset="-79"/>
            </a:endParaRP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he-IL" dirty="0">
                <a:solidFill>
                  <a:prstClr val="white"/>
                </a:solidFill>
                <a:latin typeface="Assistant" panose="00000500000000000000" pitchFamily="2" charset="-79"/>
                <a:ea typeface="Arial Unicode MS" panose="020B0604020202020204" pitchFamily="34" charset="-128"/>
                <a:cs typeface="Assistant" panose="00000500000000000000" pitchFamily="2" charset="-79"/>
              </a:rPr>
              <a:t>ניקיון וגינון שטחים ציבוריים, כבישים ומדרכות</a:t>
            </a:r>
            <a:r>
              <a:rPr lang="en-US" dirty="0">
                <a:solidFill>
                  <a:prstClr val="white"/>
                </a:solidFill>
                <a:latin typeface="Assistant" panose="00000500000000000000" pitchFamily="2" charset="-79"/>
                <a:ea typeface="Arial Unicode MS" panose="020B0604020202020204" pitchFamily="34" charset="-128"/>
                <a:cs typeface="Assistant" panose="00000500000000000000" pitchFamily="2" charset="-79"/>
              </a:rPr>
              <a:t>. </a:t>
            </a: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en-US" dirty="0">
                <a:solidFill>
                  <a:prstClr val="white"/>
                </a:solidFill>
                <a:latin typeface="Assistant" panose="00000500000000000000" pitchFamily="2" charset="-79"/>
                <a:ea typeface="Arial Unicode MS" panose="020B0604020202020204" pitchFamily="34" charset="-128"/>
                <a:cs typeface="Assistant" panose="00000500000000000000" pitchFamily="2" charset="-79"/>
              </a:rPr>
              <a:t> </a:t>
            </a:r>
            <a:r>
              <a:rPr lang="he-IL" dirty="0">
                <a:solidFill>
                  <a:prstClr val="white"/>
                </a:solidFill>
                <a:latin typeface="Assistant" panose="00000500000000000000" pitchFamily="2" charset="-79"/>
                <a:ea typeface="Arial Unicode MS" panose="020B0604020202020204" pitchFamily="34" charset="-128"/>
                <a:cs typeface="Assistant" panose="00000500000000000000" pitchFamily="2" charset="-79"/>
              </a:rPr>
              <a:t>סילוק פסולת ביתית.</a:t>
            </a:r>
            <a:endParaRPr lang="en-US" dirty="0">
              <a:solidFill>
                <a:prstClr val="white"/>
              </a:solidFill>
              <a:latin typeface="Assistant" panose="00000500000000000000" pitchFamily="2" charset="-79"/>
              <a:ea typeface="Arial Unicode MS" panose="020B0604020202020204" pitchFamily="34" charset="-128"/>
              <a:cs typeface="Assistant" panose="00000500000000000000" pitchFamily="2" charset="-79"/>
            </a:endParaRP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he-IL" dirty="0">
                <a:solidFill>
                  <a:prstClr val="white"/>
                </a:solidFill>
                <a:latin typeface="Assistant" panose="00000500000000000000" pitchFamily="2" charset="-79"/>
                <a:ea typeface="Arial Unicode MS" panose="020B0604020202020204" pitchFamily="34" charset="-128"/>
                <a:cs typeface="Assistant" panose="00000500000000000000" pitchFamily="2" charset="-79"/>
              </a:rPr>
              <a:t>הצבה של שלטי הכוונה בהתאם להוראות חוקי העזר.</a:t>
            </a:r>
            <a:endParaRPr lang="en-US" dirty="0">
              <a:solidFill>
                <a:prstClr val="white"/>
              </a:solidFill>
              <a:latin typeface="Assistant" panose="00000500000000000000" pitchFamily="2" charset="-79"/>
              <a:ea typeface="Arial Unicode MS" panose="020B0604020202020204" pitchFamily="34" charset="-128"/>
              <a:cs typeface="Assistant" panose="00000500000000000000" pitchFamily="2" charset="-79"/>
            </a:endParaRP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he-IL" dirty="0">
                <a:solidFill>
                  <a:prstClr val="white"/>
                </a:solidFill>
                <a:latin typeface="Assistant" panose="00000500000000000000" pitchFamily="2" charset="-79"/>
                <a:ea typeface="Arial Unicode MS" panose="020B0604020202020204" pitchFamily="34" charset="-128"/>
                <a:cs typeface="Assistant" panose="00000500000000000000" pitchFamily="2" charset="-79"/>
              </a:rPr>
              <a:t>חיטוי והדברה בשטחים הציבוריים הפתוחים בהתאם לצורך.</a:t>
            </a:r>
            <a:endParaRPr lang="en-US" dirty="0">
              <a:solidFill>
                <a:prstClr val="white"/>
              </a:solidFill>
              <a:latin typeface="Assistant" panose="00000500000000000000" pitchFamily="2" charset="-79"/>
              <a:ea typeface="Arial Unicode MS" panose="020B0604020202020204" pitchFamily="34" charset="-128"/>
              <a:cs typeface="Assistant" panose="00000500000000000000" pitchFamily="2" charset="-79"/>
            </a:endParaRP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he-IL" dirty="0" smtClean="0">
                <a:solidFill>
                  <a:prstClr val="white"/>
                </a:solidFill>
                <a:latin typeface="Assistant" panose="00000500000000000000" pitchFamily="2" charset="-79"/>
                <a:ea typeface="Arial Unicode MS" panose="020B0604020202020204" pitchFamily="34" charset="-128"/>
                <a:cs typeface="Assistant" panose="00000500000000000000" pitchFamily="2" charset="-79"/>
              </a:rPr>
              <a:t>חברת </a:t>
            </a:r>
            <a:r>
              <a:rPr lang="he-IL" dirty="0">
                <a:solidFill>
                  <a:prstClr val="white"/>
                </a:solidFill>
                <a:latin typeface="Assistant" panose="00000500000000000000" pitchFamily="2" charset="-79"/>
                <a:ea typeface="Arial Unicode MS" panose="020B0604020202020204" pitchFamily="34" charset="-128"/>
                <a:cs typeface="Assistant" panose="00000500000000000000" pitchFamily="2" charset="-79"/>
              </a:rPr>
              <a:t>הניהול תעמיד לרשות עסקי אזור התעסוקה שירותים נוספים (בתשלום – תשלום רשות) במטרה לנצל את היתרונות לגודל, הנובעים מריכוז מספר עסקים באזור התעסוקה. </a:t>
            </a:r>
            <a:endParaRPr lang="en-US" dirty="0">
              <a:solidFill>
                <a:prstClr val="white"/>
              </a:solidFill>
              <a:latin typeface="Assistant" panose="00000500000000000000" pitchFamily="2" charset="-79"/>
              <a:ea typeface="Arial Unicode MS" panose="020B0604020202020204" pitchFamily="34" charset="-128"/>
              <a:cs typeface="Assistant" panose="00000500000000000000" pitchFamily="2" charset="-79"/>
            </a:endParaRPr>
          </a:p>
          <a:p>
            <a:endParaRPr lang="he-IL" dirty="0">
              <a:solidFill>
                <a:prstClr val="white"/>
              </a:solidFill>
              <a:latin typeface="Assistant" panose="00000500000000000000" pitchFamily="2" charset="-79"/>
              <a:ea typeface="Arial Unicode MS" panose="020B0604020202020204" pitchFamily="34" charset="-128"/>
              <a:cs typeface="Assistant" panose="00000500000000000000" pitchFamily="2" charset="-79"/>
            </a:endParaRPr>
          </a:p>
        </p:txBody>
      </p:sp>
      <p:sp>
        <p:nvSpPr>
          <p:cNvPr id="30" name="כותרת 1"/>
          <p:cNvSpPr txBox="1">
            <a:spLocks/>
          </p:cNvSpPr>
          <p:nvPr/>
        </p:nvSpPr>
        <p:spPr>
          <a:xfrm>
            <a:off x="2107481" y="183060"/>
            <a:ext cx="9803446" cy="610439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4000" dirty="0" smtClean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הסכם יזם-מנהלת</a:t>
            </a:r>
            <a:endParaRPr lang="he-IL" sz="4000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5" name="תיבת טקסט 2"/>
          <p:cNvSpPr txBox="1">
            <a:spLocks noChangeArrowheads="1"/>
          </p:cNvSpPr>
          <p:nvPr/>
        </p:nvSpPr>
        <p:spPr bwMode="auto">
          <a:xfrm flipH="1">
            <a:off x="6239435" y="949665"/>
            <a:ext cx="5671492" cy="952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he-IL" sz="2000" dirty="0" smtClean="0">
                <a:solidFill>
                  <a:prstClr val="white"/>
                </a:solidFill>
                <a:latin typeface="Assistant ExtraLight" panose="00000300000000000000" pitchFamily="2" charset="-79"/>
                <a:ea typeface="Arial Unicode MS" panose="020B0604020202020204" pitchFamily="34" charset="-128"/>
                <a:cs typeface="Assistant ExtraLight" panose="00000300000000000000" pitchFamily="2" charset="-79"/>
              </a:rPr>
              <a:t>הסכם, המסדיר </a:t>
            </a:r>
            <a:r>
              <a:rPr lang="he-IL" sz="2000" dirty="0">
                <a:solidFill>
                  <a:prstClr val="white"/>
                </a:solidFill>
                <a:latin typeface="Assistant ExtraLight" panose="00000300000000000000" pitchFamily="2" charset="-79"/>
                <a:ea typeface="Arial Unicode MS" panose="020B0604020202020204" pitchFamily="34" charset="-128"/>
                <a:cs typeface="Assistant ExtraLight" panose="00000300000000000000" pitchFamily="2" charset="-79"/>
              </a:rPr>
              <a:t>את ניהול אזור התעסוקה, </a:t>
            </a:r>
            <a:r>
              <a:rPr lang="he-IL" sz="2000" dirty="0" smtClean="0">
                <a:solidFill>
                  <a:prstClr val="white"/>
                </a:solidFill>
                <a:latin typeface="Assistant ExtraLight" panose="00000300000000000000" pitchFamily="2" charset="-79"/>
                <a:ea typeface="Arial Unicode MS" panose="020B0604020202020204" pitchFamily="34" charset="-128"/>
                <a:cs typeface="Assistant ExtraLight" panose="00000300000000000000" pitchFamily="2" charset="-79"/>
              </a:rPr>
              <a:t>במטרה לשמור </a:t>
            </a:r>
            <a:r>
              <a:rPr lang="he-IL" sz="2000" dirty="0">
                <a:solidFill>
                  <a:prstClr val="white"/>
                </a:solidFill>
                <a:latin typeface="Assistant ExtraLight" panose="00000300000000000000" pitchFamily="2" charset="-79"/>
                <a:ea typeface="Arial Unicode MS" panose="020B0604020202020204" pitchFamily="34" charset="-128"/>
                <a:cs typeface="Assistant ExtraLight" panose="00000300000000000000" pitchFamily="2" charset="-79"/>
              </a:rPr>
              <a:t>על צביון איכותי ורמת אחזקה </a:t>
            </a:r>
            <a:r>
              <a:rPr lang="he-IL" sz="2000" dirty="0" smtClean="0">
                <a:solidFill>
                  <a:prstClr val="white"/>
                </a:solidFill>
                <a:latin typeface="Assistant ExtraLight" panose="00000300000000000000" pitchFamily="2" charset="-79"/>
                <a:ea typeface="Arial Unicode MS" panose="020B0604020202020204" pitchFamily="34" charset="-128"/>
                <a:cs typeface="Assistant ExtraLight" panose="00000300000000000000" pitchFamily="2" charset="-79"/>
              </a:rPr>
              <a:t>גבוהה.</a:t>
            </a:r>
            <a:endParaRPr lang="he-IL" sz="2000" dirty="0">
              <a:solidFill>
                <a:prstClr val="white"/>
              </a:solidFill>
              <a:latin typeface="Assistant ExtraLight" panose="00000300000000000000" pitchFamily="2" charset="-79"/>
              <a:ea typeface="Arial Unicode MS" panose="020B0604020202020204" pitchFamily="34" charset="-128"/>
              <a:cs typeface="Assistant ExtraLight" panose="00000300000000000000" pitchFamily="2" charset="-79"/>
            </a:endParaRP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6894"/>
            <a:ext cx="6013724" cy="4894730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9" t="48206"/>
          <a:stretch/>
        </p:blipFill>
        <p:spPr>
          <a:xfrm rot="10800000">
            <a:off x="10383446" y="4370294"/>
            <a:ext cx="1808553" cy="2487706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5" y="39969"/>
            <a:ext cx="2160000" cy="58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2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1252631" y="443503"/>
            <a:ext cx="141919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b="1" u="sng" dirty="0" smtClean="0">
                <a:solidFill>
                  <a:prstClr val="white"/>
                </a:solidFill>
              </a:rPr>
              <a:t>ייעודי קרקע </a:t>
            </a:r>
            <a:endParaRPr lang="he-IL" sz="2000" b="1" u="sng" dirty="0">
              <a:solidFill>
                <a:prstClr val="white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 rot="243088">
            <a:off x="5958121" y="1777305"/>
            <a:ext cx="709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900" b="1" u="sng" dirty="0" smtClean="0">
                <a:solidFill>
                  <a:prstClr val="white"/>
                </a:solidFill>
              </a:rPr>
              <a:t>112</a:t>
            </a:r>
            <a:r>
              <a:rPr lang="he-IL" sz="900" b="1" dirty="0" smtClean="0">
                <a:solidFill>
                  <a:prstClr val="white"/>
                </a:solidFill>
              </a:rPr>
              <a:t>        </a:t>
            </a:r>
            <a:endParaRPr lang="he-IL" sz="900" b="1" dirty="0">
              <a:solidFill>
                <a:prstClr val="white"/>
              </a:solidFill>
            </a:endParaRPr>
          </a:p>
          <a:p>
            <a:pPr algn="ctr"/>
            <a:r>
              <a:rPr lang="he-IL" sz="900" b="1" dirty="0">
                <a:solidFill>
                  <a:prstClr val="white"/>
                </a:solidFill>
              </a:rPr>
              <a:t>לשיווק</a:t>
            </a:r>
          </a:p>
          <a:p>
            <a:pPr algn="ctr"/>
            <a:r>
              <a:rPr lang="he-IL" sz="900" b="1" dirty="0" smtClean="0">
                <a:solidFill>
                  <a:prstClr val="white"/>
                </a:solidFill>
              </a:rPr>
              <a:t>4.102</a:t>
            </a:r>
            <a:endParaRPr lang="he-IL" sz="900" b="1" dirty="0">
              <a:solidFill>
                <a:prstClr val="white"/>
              </a:solidFill>
            </a:endParaRPr>
          </a:p>
          <a:p>
            <a:endParaRPr lang="en-US" sz="900" b="1" dirty="0">
              <a:solidFill>
                <a:prstClr val="white"/>
              </a:solidFill>
            </a:endParaRPr>
          </a:p>
        </p:txBody>
      </p:sp>
      <p:pic>
        <p:nvPicPr>
          <p:cNvPr id="40" name="תמונה 3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74" y="5328559"/>
            <a:ext cx="2872879" cy="132622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7824623" y="1239618"/>
            <a:ext cx="81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1400" b="1" dirty="0" smtClean="0">
                <a:solidFill>
                  <a:prstClr val="white"/>
                </a:solidFill>
              </a:rPr>
              <a:t>אבשלום</a:t>
            </a:r>
            <a:endParaRPr lang="he-IL" sz="1400" b="1" dirty="0">
              <a:solidFill>
                <a:prstClr val="white"/>
              </a:solidFill>
            </a:endParaRPr>
          </a:p>
          <a:p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20468840">
            <a:off x="4123028" y="2357840"/>
            <a:ext cx="524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1000" b="1" u="sng" dirty="0" smtClean="0">
                <a:solidFill>
                  <a:prstClr val="white"/>
                </a:solidFill>
              </a:rPr>
              <a:t>104</a:t>
            </a:r>
          </a:p>
          <a:p>
            <a:pPr algn="ctr"/>
            <a:r>
              <a:rPr lang="he-IL" sz="1000" b="1" dirty="0" smtClean="0">
                <a:solidFill>
                  <a:prstClr val="white"/>
                </a:solidFill>
              </a:rPr>
              <a:t>לשיווק</a:t>
            </a:r>
            <a:endParaRPr lang="he-IL" sz="1000" b="1" dirty="0">
              <a:solidFill>
                <a:prstClr val="white"/>
              </a:solidFill>
            </a:endParaRPr>
          </a:p>
          <a:p>
            <a:pPr algn="ctr"/>
            <a:r>
              <a:rPr lang="he-IL" sz="1000" b="1" dirty="0" smtClean="0">
                <a:solidFill>
                  <a:prstClr val="white"/>
                </a:solidFill>
              </a:rPr>
              <a:t>9.844</a:t>
            </a:r>
            <a:endParaRPr lang="he-IL" sz="1000" b="1" dirty="0">
              <a:solidFill>
                <a:prstClr val="white"/>
              </a:solidFill>
            </a:endParaRPr>
          </a:p>
          <a:p>
            <a:endParaRPr lang="en-US" u="sng" dirty="0">
              <a:solidFill>
                <a:prstClr val="black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 rot="1303361">
            <a:off x="8816544" y="1449840"/>
            <a:ext cx="2235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1400" b="1" dirty="0" smtClean="0">
                <a:solidFill>
                  <a:prstClr val="white"/>
                </a:solidFill>
              </a:rPr>
              <a:t>מועצה אזורית בני שמעון</a:t>
            </a:r>
            <a:endParaRPr lang="he-IL" sz="1400" b="1" dirty="0">
              <a:solidFill>
                <a:prstClr val="white"/>
              </a:solidFill>
            </a:endParaRPr>
          </a:p>
          <a:p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 rot="668083">
            <a:off x="9505015" y="2675480"/>
            <a:ext cx="1702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1400" b="1" dirty="0">
                <a:solidFill>
                  <a:prstClr val="white"/>
                </a:solidFill>
              </a:rPr>
              <a:t>פארק חטיבת יפתח</a:t>
            </a:r>
          </a:p>
          <a:p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 rot="1052455">
            <a:off x="6560681" y="2190151"/>
            <a:ext cx="15552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1600" b="1" dirty="0" smtClean="0">
                <a:solidFill>
                  <a:prstClr val="white"/>
                </a:solidFill>
              </a:rPr>
              <a:t>תבליני הנגב</a:t>
            </a:r>
            <a:endParaRPr lang="he-IL" sz="1600" b="1" dirty="0">
              <a:solidFill>
                <a:prstClr val="white"/>
              </a:solidFill>
            </a:endParaRPr>
          </a:p>
          <a:p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20330521">
            <a:off x="4223828" y="2877704"/>
            <a:ext cx="78263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1050" b="1" u="sng" dirty="0" smtClean="0">
                <a:solidFill>
                  <a:prstClr val="white"/>
                </a:solidFill>
              </a:rPr>
              <a:t>105</a:t>
            </a:r>
            <a:r>
              <a:rPr lang="he-IL" sz="1050" b="1" dirty="0" smtClean="0">
                <a:solidFill>
                  <a:prstClr val="white"/>
                </a:solidFill>
              </a:rPr>
              <a:t> </a:t>
            </a:r>
          </a:p>
          <a:p>
            <a:pPr algn="ctr"/>
            <a:r>
              <a:rPr lang="he-IL" sz="1050" b="1" dirty="0" smtClean="0">
                <a:solidFill>
                  <a:prstClr val="white"/>
                </a:solidFill>
              </a:rPr>
              <a:t>לשיווק</a:t>
            </a:r>
          </a:p>
          <a:p>
            <a:pPr algn="ctr"/>
            <a:r>
              <a:rPr lang="he-IL" sz="1050" b="1" dirty="0" smtClean="0">
                <a:solidFill>
                  <a:prstClr val="white"/>
                </a:solidFill>
              </a:rPr>
              <a:t>6.384</a:t>
            </a:r>
            <a:endParaRPr lang="he-IL" sz="1050" b="1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 rot="1906271">
            <a:off x="7208633" y="3352531"/>
            <a:ext cx="91231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1050" b="1" u="sng" dirty="0" smtClean="0">
                <a:solidFill>
                  <a:prstClr val="white"/>
                </a:solidFill>
              </a:rPr>
              <a:t>108/2</a:t>
            </a:r>
            <a:r>
              <a:rPr lang="he-IL" sz="1050" b="1" dirty="0" smtClean="0">
                <a:solidFill>
                  <a:prstClr val="white"/>
                </a:solidFill>
              </a:rPr>
              <a:t> </a:t>
            </a:r>
          </a:p>
          <a:p>
            <a:pPr algn="ctr"/>
            <a:r>
              <a:rPr lang="he-IL" sz="1050" b="1" dirty="0">
                <a:solidFill>
                  <a:prstClr val="white"/>
                </a:solidFill>
              </a:rPr>
              <a:t>שיווק שלב </a:t>
            </a:r>
            <a:r>
              <a:rPr lang="he-IL" sz="1050" b="1" dirty="0" smtClean="0">
                <a:solidFill>
                  <a:prstClr val="white"/>
                </a:solidFill>
              </a:rPr>
              <a:t>ב'</a:t>
            </a:r>
            <a:endParaRPr lang="he-IL" sz="1050" b="1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 rot="1906271">
            <a:off x="6279818" y="4014473"/>
            <a:ext cx="100434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1050" b="1" u="sng" dirty="0" smtClean="0">
                <a:solidFill>
                  <a:prstClr val="white"/>
                </a:solidFill>
              </a:rPr>
              <a:t>108/3</a:t>
            </a:r>
            <a:r>
              <a:rPr lang="he-IL" sz="1050" b="1" dirty="0" smtClean="0">
                <a:solidFill>
                  <a:prstClr val="white"/>
                </a:solidFill>
              </a:rPr>
              <a:t> </a:t>
            </a:r>
          </a:p>
          <a:p>
            <a:pPr algn="ctr"/>
            <a:r>
              <a:rPr lang="he-IL" sz="1050" b="1" dirty="0">
                <a:solidFill>
                  <a:prstClr val="white"/>
                </a:solidFill>
              </a:rPr>
              <a:t>שיווק שלב </a:t>
            </a:r>
            <a:r>
              <a:rPr lang="he-IL" sz="1050" b="1" dirty="0" smtClean="0">
                <a:solidFill>
                  <a:prstClr val="white"/>
                </a:solidFill>
              </a:rPr>
              <a:t>ב'</a:t>
            </a:r>
            <a:endParaRPr lang="he-IL" sz="1050" b="1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493723" y="5820877"/>
            <a:ext cx="7826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1200" b="1" dirty="0" smtClean="0">
                <a:solidFill>
                  <a:prstClr val="white"/>
                </a:solidFill>
              </a:rPr>
              <a:t>60 דונם לשיווק</a:t>
            </a:r>
            <a:endParaRPr lang="he-IL" sz="1200" b="1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 rot="668083">
            <a:off x="8499771" y="4346875"/>
            <a:ext cx="1702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1400" b="1" dirty="0" smtClean="0">
                <a:solidFill>
                  <a:prstClr val="white"/>
                </a:solidFill>
              </a:rPr>
              <a:t>עדנים</a:t>
            </a:r>
            <a:endParaRPr lang="he-IL" sz="1400" b="1" dirty="0">
              <a:solidFill>
                <a:prstClr val="white"/>
              </a:solidFill>
            </a:endParaRPr>
          </a:p>
          <a:p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 rot="1906271">
            <a:off x="7432082" y="4714600"/>
            <a:ext cx="1160818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1050" b="1" dirty="0" smtClean="0">
                <a:solidFill>
                  <a:prstClr val="white"/>
                </a:solidFill>
              </a:rPr>
              <a:t> </a:t>
            </a:r>
          </a:p>
          <a:p>
            <a:pPr algn="ctr"/>
            <a:r>
              <a:rPr lang="he-IL" sz="1050" b="1" dirty="0" smtClean="0">
                <a:solidFill>
                  <a:prstClr val="white"/>
                </a:solidFill>
              </a:rPr>
              <a:t>מבנה ציבור</a:t>
            </a:r>
          </a:p>
          <a:p>
            <a:pPr algn="ctr"/>
            <a:r>
              <a:rPr lang="he-IL" sz="1050" b="1" dirty="0">
                <a:solidFill>
                  <a:prstClr val="white"/>
                </a:solidFill>
              </a:rPr>
              <a:t>שיווק שלב ב'</a:t>
            </a:r>
          </a:p>
          <a:p>
            <a:pPr algn="ctr"/>
            <a:endParaRPr lang="he-IL" sz="1050" b="1" dirty="0" smtClean="0">
              <a:solidFill>
                <a:prstClr val="white"/>
              </a:solidFill>
            </a:endParaRPr>
          </a:p>
          <a:p>
            <a:pPr algn="ctr"/>
            <a:endParaRPr lang="he-IL" sz="1050" b="1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772401" y="45768"/>
            <a:ext cx="43812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u="sng" dirty="0" smtClean="0">
                <a:solidFill>
                  <a:prstClr val="white"/>
                </a:solidFill>
              </a:rPr>
              <a:t>מפת המגרשים באזור התעסוקה</a:t>
            </a:r>
            <a:endParaRPr lang="he-IL" sz="2400" b="1" u="sng" dirty="0">
              <a:solidFill>
                <a:prstClr val="white"/>
              </a:solidFill>
            </a:endParaRPr>
          </a:p>
        </p:txBody>
      </p:sp>
      <p:pic>
        <p:nvPicPr>
          <p:cNvPr id="27" name="תמונה 26"/>
          <p:cNvPicPr>
            <a:picLocks noChangeAspect="1"/>
          </p:cNvPicPr>
          <p:nvPr/>
        </p:nvPicPr>
        <p:blipFill rotWithShape="1">
          <a:blip r:embed="rId3"/>
          <a:srcRect t="304" r="10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3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כותרת משנה 2"/>
          <p:cNvSpPr txBox="1">
            <a:spLocks/>
          </p:cNvSpPr>
          <p:nvPr/>
        </p:nvSpPr>
        <p:spPr>
          <a:xfrm>
            <a:off x="1876147" y="6146351"/>
            <a:ext cx="8527012" cy="579997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 smtClean="0">
                <a:solidFill>
                  <a:schemeClr val="bg1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חינוך, תעסוקה ואיכות חיים במטרופולין החדש של ישראל</a:t>
            </a:r>
            <a:endParaRPr lang="he-IL" dirty="0">
              <a:solidFill>
                <a:schemeClr val="bg1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16" name="מלבן 15"/>
          <p:cNvSpPr/>
          <p:nvPr/>
        </p:nvSpPr>
        <p:spPr>
          <a:xfrm>
            <a:off x="0" y="5795895"/>
            <a:ext cx="12191999" cy="1067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" name="תמונה 1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270" y="5829918"/>
            <a:ext cx="2313401" cy="1033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תמונה 21" descr="תוצאת תמונה עבור רשות מקרקעי ישראל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962" y="6076852"/>
            <a:ext cx="2111547" cy="51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תמונה 2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81" y="0"/>
            <a:ext cx="4069821" cy="1107673"/>
          </a:xfrm>
          <a:prstGeom prst="rect">
            <a:avLst/>
          </a:prstGeom>
        </p:spPr>
      </p:pic>
      <p:sp>
        <p:nvSpPr>
          <p:cNvPr id="10" name="מלבן 9"/>
          <p:cNvSpPr/>
          <p:nvPr/>
        </p:nvSpPr>
        <p:spPr>
          <a:xfrm>
            <a:off x="3257162" y="1301417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e-IL" sz="3600" dirty="0" smtClean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לפרטים נוספים - צרו קשר</a:t>
            </a:r>
            <a:endParaRPr lang="en-US" sz="3600" dirty="0" smtClean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algn="ctr"/>
            <a:endParaRPr lang="he-IL" sz="2000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algn="ctr"/>
            <a:endParaRPr lang="he-IL" sz="2000" dirty="0" smtClean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pic>
        <p:nvPicPr>
          <p:cNvPr id="30" name="Picture 2" descr="מועצה אזורית בני שמעון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61" y="6076852"/>
            <a:ext cx="1469945" cy="61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מחבר ישר 31"/>
          <p:cNvCxnSpPr/>
          <p:nvPr/>
        </p:nvCxnSpPr>
        <p:spPr>
          <a:xfrm>
            <a:off x="382137" y="1073649"/>
            <a:ext cx="11259403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מחבר ישר 32"/>
          <p:cNvCxnSpPr/>
          <p:nvPr/>
        </p:nvCxnSpPr>
        <p:spPr>
          <a:xfrm>
            <a:off x="384409" y="5579695"/>
            <a:ext cx="11259403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כותרת משנה 1"/>
          <p:cNvSpPr>
            <a:spLocks noGrp="1"/>
          </p:cNvSpPr>
          <p:nvPr>
            <p:ph type="subTitle" idx="1"/>
          </p:nvPr>
        </p:nvSpPr>
        <p:spPr>
          <a:xfrm>
            <a:off x="1541970" y="2317080"/>
            <a:ext cx="9144000" cy="3046416"/>
          </a:xfrm>
        </p:spPr>
        <p:txBody>
          <a:bodyPr>
            <a:normAutofit/>
          </a:bodyPr>
          <a:lstStyle/>
          <a:p>
            <a:r>
              <a:rPr lang="he-IL" dirty="0">
                <a:solidFill>
                  <a:schemeClr val="bg1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החברה הכלכלית בני שמעון ייזום ופיתוח</a:t>
            </a:r>
          </a:p>
          <a:p>
            <a:r>
              <a:rPr lang="he-IL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מזכירות – טל' 08-9915851, פקס 08-6257950</a:t>
            </a:r>
          </a:p>
          <a:p>
            <a:r>
              <a:rPr lang="he-IL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ניהול פרויקט – ערן אמזלג | 053-5321219 | </a:t>
            </a:r>
            <a:r>
              <a:rPr lang="en-US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erana@bns.org.il</a:t>
            </a:r>
            <a:endParaRPr lang="he-IL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r>
              <a:rPr lang="he-IL" dirty="0" smtClean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להרשמה, שאלות ובירורים </a:t>
            </a:r>
            <a:r>
              <a:rPr lang="he-IL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– </a:t>
            </a:r>
            <a:r>
              <a:rPr lang="he-IL" dirty="0" smtClean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ליגל | 08-9915851 </a:t>
            </a:r>
            <a:r>
              <a:rPr lang="he-IL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| </a:t>
            </a:r>
            <a:r>
              <a:rPr lang="en-US" dirty="0" smtClean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ligal@bns.org.il</a:t>
            </a:r>
            <a:endParaRPr lang="he-IL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r>
              <a:rPr lang="en-US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www.calcalit-bns.co.il</a:t>
            </a:r>
            <a:endParaRPr lang="he-IL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r>
              <a:rPr lang="he-IL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חפשו אותנו בפייסבוק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31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0" y="-40342"/>
            <a:ext cx="12192000" cy="6898341"/>
          </a:xfrm>
          <a:prstGeom prst="rect">
            <a:avLst/>
          </a:prstGeom>
        </p:spPr>
      </p:pic>
      <p:sp>
        <p:nvSpPr>
          <p:cNvPr id="6" name="תיבת טקסט 2"/>
          <p:cNvSpPr txBox="1">
            <a:spLocks noChangeArrowheads="1"/>
          </p:cNvSpPr>
          <p:nvPr/>
        </p:nvSpPr>
        <p:spPr bwMode="auto">
          <a:xfrm flipH="1">
            <a:off x="6241744" y="954840"/>
            <a:ext cx="5883087" cy="3017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000" dirty="0" smtClean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העורף </a:t>
            </a:r>
            <a:r>
              <a:rPr lang="he-IL" sz="20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הכפרי והחקלאי של מטרופולין </a:t>
            </a:r>
            <a:r>
              <a:rPr lang="he-IL" sz="2000" dirty="0" smtClean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באר-שבע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000" dirty="0" smtClean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משתרעת על פני 400 אלף דונם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000" dirty="0" smtClean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כוללת 13 יישובים: 8 קיבוצים, 4 מושבים ויישוב קהילתי אחד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000" dirty="0" smtClean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מונה כ-11,000 תושבים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000" dirty="0" smtClean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בעלת תכנית מתאר מאושרת לשטחים הפתוחים, המגדילה את </a:t>
            </a:r>
            <a:r>
              <a:rPr lang="he-IL" sz="20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פוטנציאל הצמיחה של החקלאות והבינוי החקלאי במועצה בעשרות </a:t>
            </a:r>
            <a:r>
              <a:rPr lang="he-IL" sz="2000" dirty="0" smtClean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אחוזים</a:t>
            </a:r>
            <a:endParaRPr lang="he-IL" sz="2000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10" name="צורה חופשית 9"/>
          <p:cNvSpPr/>
          <p:nvPr/>
        </p:nvSpPr>
        <p:spPr>
          <a:xfrm>
            <a:off x="3805487" y="4564637"/>
            <a:ext cx="1474666" cy="1394545"/>
          </a:xfrm>
          <a:custGeom>
            <a:avLst/>
            <a:gdLst>
              <a:gd name="connsiteX0" fmla="*/ 740980 w 772511"/>
              <a:gd name="connsiteY0" fmla="*/ 220717 h 867104"/>
              <a:gd name="connsiteX1" fmla="*/ 646387 w 772511"/>
              <a:gd name="connsiteY1" fmla="*/ 47297 h 867104"/>
              <a:gd name="connsiteX2" fmla="*/ 614856 w 772511"/>
              <a:gd name="connsiteY2" fmla="*/ 0 h 867104"/>
              <a:gd name="connsiteX3" fmla="*/ 504497 w 772511"/>
              <a:gd name="connsiteY3" fmla="*/ 31531 h 867104"/>
              <a:gd name="connsiteX4" fmla="*/ 472966 w 772511"/>
              <a:gd name="connsiteY4" fmla="*/ 126124 h 867104"/>
              <a:gd name="connsiteX5" fmla="*/ 488731 w 772511"/>
              <a:gd name="connsiteY5" fmla="*/ 189186 h 867104"/>
              <a:gd name="connsiteX6" fmla="*/ 520263 w 772511"/>
              <a:gd name="connsiteY6" fmla="*/ 220717 h 867104"/>
              <a:gd name="connsiteX7" fmla="*/ 536028 w 772511"/>
              <a:gd name="connsiteY7" fmla="*/ 268014 h 867104"/>
              <a:gd name="connsiteX8" fmla="*/ 520263 w 772511"/>
              <a:gd name="connsiteY8" fmla="*/ 331076 h 867104"/>
              <a:gd name="connsiteX9" fmla="*/ 472966 w 772511"/>
              <a:gd name="connsiteY9" fmla="*/ 346842 h 867104"/>
              <a:gd name="connsiteX10" fmla="*/ 94594 w 772511"/>
              <a:gd name="connsiteY10" fmla="*/ 331076 h 867104"/>
              <a:gd name="connsiteX11" fmla="*/ 47297 w 772511"/>
              <a:gd name="connsiteY11" fmla="*/ 299545 h 867104"/>
              <a:gd name="connsiteX12" fmla="*/ 0 w 772511"/>
              <a:gd name="connsiteY12" fmla="*/ 283780 h 867104"/>
              <a:gd name="connsiteX13" fmla="*/ 47297 w 772511"/>
              <a:gd name="connsiteY13" fmla="*/ 315311 h 867104"/>
              <a:gd name="connsiteX14" fmla="*/ 63063 w 772511"/>
              <a:gd name="connsiteY14" fmla="*/ 614855 h 867104"/>
              <a:gd name="connsiteX15" fmla="*/ 31531 w 772511"/>
              <a:gd name="connsiteY15" fmla="*/ 646386 h 867104"/>
              <a:gd name="connsiteX16" fmla="*/ 15766 w 772511"/>
              <a:gd name="connsiteY16" fmla="*/ 693683 h 867104"/>
              <a:gd name="connsiteX17" fmla="*/ 283780 w 772511"/>
              <a:gd name="connsiteY17" fmla="*/ 756745 h 867104"/>
              <a:gd name="connsiteX18" fmla="*/ 362607 w 772511"/>
              <a:gd name="connsiteY18" fmla="*/ 835573 h 867104"/>
              <a:gd name="connsiteX19" fmla="*/ 409904 w 772511"/>
              <a:gd name="connsiteY19" fmla="*/ 867104 h 867104"/>
              <a:gd name="connsiteX20" fmla="*/ 472966 w 772511"/>
              <a:gd name="connsiteY20" fmla="*/ 851338 h 867104"/>
              <a:gd name="connsiteX21" fmla="*/ 551794 w 772511"/>
              <a:gd name="connsiteY21" fmla="*/ 772511 h 867104"/>
              <a:gd name="connsiteX22" fmla="*/ 662152 w 772511"/>
              <a:gd name="connsiteY22" fmla="*/ 756745 h 867104"/>
              <a:gd name="connsiteX23" fmla="*/ 756745 w 772511"/>
              <a:gd name="connsiteY23" fmla="*/ 740980 h 867104"/>
              <a:gd name="connsiteX24" fmla="*/ 725214 w 772511"/>
              <a:gd name="connsiteY24" fmla="*/ 599090 h 867104"/>
              <a:gd name="connsiteX25" fmla="*/ 740980 w 772511"/>
              <a:gd name="connsiteY25" fmla="*/ 394138 h 867104"/>
              <a:gd name="connsiteX26" fmla="*/ 772511 w 772511"/>
              <a:gd name="connsiteY26" fmla="*/ 299545 h 867104"/>
              <a:gd name="connsiteX27" fmla="*/ 740980 w 772511"/>
              <a:gd name="connsiteY27" fmla="*/ 220717 h 86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72511" h="867104">
                <a:moveTo>
                  <a:pt x="740980" y="220717"/>
                </a:moveTo>
                <a:cubicBezTo>
                  <a:pt x="695375" y="106704"/>
                  <a:pt x="725147" y="165438"/>
                  <a:pt x="646387" y="47297"/>
                </a:cubicBezTo>
                <a:lnTo>
                  <a:pt x="614856" y="0"/>
                </a:lnTo>
                <a:cubicBezTo>
                  <a:pt x="578070" y="10510"/>
                  <a:pt x="533092" y="6114"/>
                  <a:pt x="504497" y="31531"/>
                </a:cubicBezTo>
                <a:cubicBezTo>
                  <a:pt x="479656" y="53612"/>
                  <a:pt x="472966" y="126124"/>
                  <a:pt x="472966" y="126124"/>
                </a:cubicBezTo>
                <a:cubicBezTo>
                  <a:pt x="478221" y="147145"/>
                  <a:pt x="479041" y="169806"/>
                  <a:pt x="488731" y="189186"/>
                </a:cubicBezTo>
                <a:cubicBezTo>
                  <a:pt x="495378" y="202481"/>
                  <a:pt x="512615" y="207971"/>
                  <a:pt x="520263" y="220717"/>
                </a:cubicBezTo>
                <a:cubicBezTo>
                  <a:pt x="528813" y="234967"/>
                  <a:pt x="530773" y="252248"/>
                  <a:pt x="536028" y="268014"/>
                </a:cubicBezTo>
                <a:cubicBezTo>
                  <a:pt x="530773" y="289035"/>
                  <a:pt x="533799" y="314156"/>
                  <a:pt x="520263" y="331076"/>
                </a:cubicBezTo>
                <a:cubicBezTo>
                  <a:pt x="509882" y="344053"/>
                  <a:pt x="489585" y="346842"/>
                  <a:pt x="472966" y="346842"/>
                </a:cubicBezTo>
                <a:cubicBezTo>
                  <a:pt x="346733" y="346842"/>
                  <a:pt x="220718" y="336331"/>
                  <a:pt x="94594" y="331076"/>
                </a:cubicBezTo>
                <a:cubicBezTo>
                  <a:pt x="78828" y="320566"/>
                  <a:pt x="64245" y="308019"/>
                  <a:pt x="47297" y="299545"/>
                </a:cubicBezTo>
                <a:cubicBezTo>
                  <a:pt x="32433" y="292113"/>
                  <a:pt x="0" y="267162"/>
                  <a:pt x="0" y="283780"/>
                </a:cubicBezTo>
                <a:cubicBezTo>
                  <a:pt x="0" y="302728"/>
                  <a:pt x="31531" y="304801"/>
                  <a:pt x="47297" y="315311"/>
                </a:cubicBezTo>
                <a:cubicBezTo>
                  <a:pt x="91611" y="448254"/>
                  <a:pt x="99692" y="431711"/>
                  <a:pt x="63063" y="614855"/>
                </a:cubicBezTo>
                <a:cubicBezTo>
                  <a:pt x="60148" y="629430"/>
                  <a:pt x="42042" y="635876"/>
                  <a:pt x="31531" y="646386"/>
                </a:cubicBezTo>
                <a:cubicBezTo>
                  <a:pt x="26276" y="662152"/>
                  <a:pt x="15766" y="677065"/>
                  <a:pt x="15766" y="693683"/>
                </a:cubicBezTo>
                <a:cubicBezTo>
                  <a:pt x="15766" y="818254"/>
                  <a:pt x="229919" y="753379"/>
                  <a:pt x="283780" y="756745"/>
                </a:cubicBezTo>
                <a:cubicBezTo>
                  <a:pt x="409906" y="840830"/>
                  <a:pt x="257501" y="730467"/>
                  <a:pt x="362607" y="835573"/>
                </a:cubicBezTo>
                <a:cubicBezTo>
                  <a:pt x="376005" y="848971"/>
                  <a:pt x="394138" y="856594"/>
                  <a:pt x="409904" y="867104"/>
                </a:cubicBezTo>
                <a:cubicBezTo>
                  <a:pt x="430925" y="861849"/>
                  <a:pt x="454937" y="863357"/>
                  <a:pt x="472966" y="851338"/>
                </a:cubicBezTo>
                <a:cubicBezTo>
                  <a:pt x="547495" y="801652"/>
                  <a:pt x="456244" y="801176"/>
                  <a:pt x="551794" y="772511"/>
                </a:cubicBezTo>
                <a:cubicBezTo>
                  <a:pt x="587386" y="761833"/>
                  <a:pt x="625425" y="762395"/>
                  <a:pt x="662152" y="756745"/>
                </a:cubicBezTo>
                <a:cubicBezTo>
                  <a:pt x="693746" y="751884"/>
                  <a:pt x="725214" y="746235"/>
                  <a:pt x="756745" y="740980"/>
                </a:cubicBezTo>
                <a:cubicBezTo>
                  <a:pt x="750666" y="716664"/>
                  <a:pt x="725214" y="619098"/>
                  <a:pt x="725214" y="599090"/>
                </a:cubicBezTo>
                <a:cubicBezTo>
                  <a:pt x="725214" y="530571"/>
                  <a:pt x="730293" y="461819"/>
                  <a:pt x="740980" y="394138"/>
                </a:cubicBezTo>
                <a:cubicBezTo>
                  <a:pt x="746164" y="361308"/>
                  <a:pt x="772511" y="299545"/>
                  <a:pt x="772511" y="299545"/>
                </a:cubicBezTo>
                <a:lnTo>
                  <a:pt x="740980" y="220717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e-IL">
              <a:solidFill>
                <a:schemeClr val="bg1"/>
              </a:solidFill>
            </a:endParaRPr>
          </a:p>
        </p:txBody>
      </p:sp>
      <p:sp>
        <p:nvSpPr>
          <p:cNvPr id="15" name="צורה חופשית 14"/>
          <p:cNvSpPr/>
          <p:nvPr/>
        </p:nvSpPr>
        <p:spPr>
          <a:xfrm>
            <a:off x="211554" y="755595"/>
            <a:ext cx="4939815" cy="5351929"/>
          </a:xfrm>
          <a:custGeom>
            <a:avLst/>
            <a:gdLst>
              <a:gd name="connsiteX0" fmla="*/ 3468413 w 3662749"/>
              <a:gd name="connsiteY0" fmla="*/ 2475186 h 4035972"/>
              <a:gd name="connsiteX1" fmla="*/ 3389586 w 3662749"/>
              <a:gd name="connsiteY1" fmla="*/ 2506717 h 4035972"/>
              <a:gd name="connsiteX2" fmla="*/ 3326524 w 3662749"/>
              <a:gd name="connsiteY2" fmla="*/ 2522482 h 4035972"/>
              <a:gd name="connsiteX3" fmla="*/ 3279227 w 3662749"/>
              <a:gd name="connsiteY3" fmla="*/ 2554013 h 4035972"/>
              <a:gd name="connsiteX4" fmla="*/ 3231931 w 3662749"/>
              <a:gd name="connsiteY4" fmla="*/ 2569779 h 4035972"/>
              <a:gd name="connsiteX5" fmla="*/ 3090041 w 3662749"/>
              <a:gd name="connsiteY5" fmla="*/ 2538248 h 4035972"/>
              <a:gd name="connsiteX6" fmla="*/ 3042744 w 3662749"/>
              <a:gd name="connsiteY6" fmla="*/ 2506717 h 4035972"/>
              <a:gd name="connsiteX7" fmla="*/ 2995448 w 3662749"/>
              <a:gd name="connsiteY7" fmla="*/ 2538248 h 4035972"/>
              <a:gd name="connsiteX8" fmla="*/ 2837793 w 3662749"/>
              <a:gd name="connsiteY8" fmla="*/ 2569779 h 4035972"/>
              <a:gd name="connsiteX9" fmla="*/ 2806262 w 3662749"/>
              <a:gd name="connsiteY9" fmla="*/ 2522482 h 4035972"/>
              <a:gd name="connsiteX10" fmla="*/ 2853558 w 3662749"/>
              <a:gd name="connsiteY10" fmla="*/ 2396358 h 4035972"/>
              <a:gd name="connsiteX11" fmla="*/ 2806262 w 3662749"/>
              <a:gd name="connsiteY11" fmla="*/ 2364827 h 4035972"/>
              <a:gd name="connsiteX12" fmla="*/ 2758965 w 3662749"/>
              <a:gd name="connsiteY12" fmla="*/ 2317531 h 4035972"/>
              <a:gd name="connsiteX13" fmla="*/ 2617075 w 3662749"/>
              <a:gd name="connsiteY13" fmla="*/ 2286000 h 4035972"/>
              <a:gd name="connsiteX14" fmla="*/ 2522482 w 3662749"/>
              <a:gd name="connsiteY14" fmla="*/ 2254469 h 4035972"/>
              <a:gd name="connsiteX15" fmla="*/ 2475186 w 3662749"/>
              <a:gd name="connsiteY15" fmla="*/ 2238703 h 4035972"/>
              <a:gd name="connsiteX16" fmla="*/ 2427889 w 3662749"/>
              <a:gd name="connsiteY16" fmla="*/ 2191406 h 4035972"/>
              <a:gd name="connsiteX17" fmla="*/ 2333296 w 3662749"/>
              <a:gd name="connsiteY17" fmla="*/ 2128344 h 4035972"/>
              <a:gd name="connsiteX18" fmla="*/ 2238703 w 3662749"/>
              <a:gd name="connsiteY18" fmla="*/ 2144110 h 4035972"/>
              <a:gd name="connsiteX19" fmla="*/ 2191407 w 3662749"/>
              <a:gd name="connsiteY19" fmla="*/ 2175641 h 4035972"/>
              <a:gd name="connsiteX20" fmla="*/ 2144110 w 3662749"/>
              <a:gd name="connsiteY20" fmla="*/ 2191406 h 4035972"/>
              <a:gd name="connsiteX21" fmla="*/ 2096813 w 3662749"/>
              <a:gd name="connsiteY21" fmla="*/ 2222937 h 4035972"/>
              <a:gd name="connsiteX22" fmla="*/ 2002220 w 3662749"/>
              <a:gd name="connsiteY22" fmla="*/ 2254469 h 4035972"/>
              <a:gd name="connsiteX23" fmla="*/ 1970689 w 3662749"/>
              <a:gd name="connsiteY23" fmla="*/ 2222937 h 4035972"/>
              <a:gd name="connsiteX24" fmla="*/ 1954924 w 3662749"/>
              <a:gd name="connsiteY24" fmla="*/ 2175641 h 4035972"/>
              <a:gd name="connsiteX25" fmla="*/ 1907627 w 3662749"/>
              <a:gd name="connsiteY25" fmla="*/ 2144110 h 4035972"/>
              <a:gd name="connsiteX26" fmla="*/ 1734207 w 3662749"/>
              <a:gd name="connsiteY26" fmla="*/ 2175641 h 4035972"/>
              <a:gd name="connsiteX27" fmla="*/ 1639613 w 3662749"/>
              <a:gd name="connsiteY27" fmla="*/ 2238703 h 4035972"/>
              <a:gd name="connsiteX28" fmla="*/ 1655379 w 3662749"/>
              <a:gd name="connsiteY28" fmla="*/ 2317531 h 4035972"/>
              <a:gd name="connsiteX29" fmla="*/ 1671144 w 3662749"/>
              <a:gd name="connsiteY29" fmla="*/ 2364827 h 4035972"/>
              <a:gd name="connsiteX30" fmla="*/ 1639613 w 3662749"/>
              <a:gd name="connsiteY30" fmla="*/ 2412124 h 4035972"/>
              <a:gd name="connsiteX31" fmla="*/ 1545020 w 3662749"/>
              <a:gd name="connsiteY31" fmla="*/ 2443655 h 4035972"/>
              <a:gd name="connsiteX32" fmla="*/ 1466193 w 3662749"/>
              <a:gd name="connsiteY32" fmla="*/ 2538248 h 4035972"/>
              <a:gd name="connsiteX33" fmla="*/ 1403131 w 3662749"/>
              <a:gd name="connsiteY33" fmla="*/ 2680137 h 4035972"/>
              <a:gd name="connsiteX34" fmla="*/ 1371600 w 3662749"/>
              <a:gd name="connsiteY34" fmla="*/ 2711669 h 4035972"/>
              <a:gd name="connsiteX35" fmla="*/ 1340069 w 3662749"/>
              <a:gd name="connsiteY35" fmla="*/ 2932386 h 4035972"/>
              <a:gd name="connsiteX36" fmla="*/ 1324303 w 3662749"/>
              <a:gd name="connsiteY36" fmla="*/ 2979682 h 4035972"/>
              <a:gd name="connsiteX37" fmla="*/ 1292772 w 3662749"/>
              <a:gd name="connsiteY37" fmla="*/ 3090041 h 4035972"/>
              <a:gd name="connsiteX38" fmla="*/ 1308538 w 3662749"/>
              <a:gd name="connsiteY38" fmla="*/ 3216165 h 4035972"/>
              <a:gd name="connsiteX39" fmla="*/ 1340069 w 3662749"/>
              <a:gd name="connsiteY39" fmla="*/ 3310758 h 4035972"/>
              <a:gd name="connsiteX40" fmla="*/ 1387365 w 3662749"/>
              <a:gd name="connsiteY40" fmla="*/ 3610303 h 4035972"/>
              <a:gd name="connsiteX41" fmla="*/ 1403131 w 3662749"/>
              <a:gd name="connsiteY41" fmla="*/ 3657600 h 4035972"/>
              <a:gd name="connsiteX42" fmla="*/ 1418896 w 3662749"/>
              <a:gd name="connsiteY42" fmla="*/ 3704896 h 4035972"/>
              <a:gd name="connsiteX43" fmla="*/ 1308538 w 3662749"/>
              <a:gd name="connsiteY43" fmla="*/ 3815255 h 4035972"/>
              <a:gd name="connsiteX44" fmla="*/ 1213944 w 3662749"/>
              <a:gd name="connsiteY44" fmla="*/ 3878317 h 4035972"/>
              <a:gd name="connsiteX45" fmla="*/ 1166648 w 3662749"/>
              <a:gd name="connsiteY45" fmla="*/ 3909848 h 4035972"/>
              <a:gd name="connsiteX46" fmla="*/ 1119351 w 3662749"/>
              <a:gd name="connsiteY46" fmla="*/ 3925613 h 4035972"/>
              <a:gd name="connsiteX47" fmla="*/ 1072055 w 3662749"/>
              <a:gd name="connsiteY47" fmla="*/ 3957144 h 4035972"/>
              <a:gd name="connsiteX48" fmla="*/ 1024758 w 3662749"/>
              <a:gd name="connsiteY48" fmla="*/ 3972910 h 4035972"/>
              <a:gd name="connsiteX49" fmla="*/ 930165 w 3662749"/>
              <a:gd name="connsiteY49" fmla="*/ 4035972 h 4035972"/>
              <a:gd name="connsiteX50" fmla="*/ 867103 w 3662749"/>
              <a:gd name="connsiteY50" fmla="*/ 3972910 h 4035972"/>
              <a:gd name="connsiteX51" fmla="*/ 819807 w 3662749"/>
              <a:gd name="connsiteY51" fmla="*/ 3941379 h 4035972"/>
              <a:gd name="connsiteX52" fmla="*/ 788275 w 3662749"/>
              <a:gd name="connsiteY52" fmla="*/ 3909848 h 4035972"/>
              <a:gd name="connsiteX53" fmla="*/ 756744 w 3662749"/>
              <a:gd name="connsiteY53" fmla="*/ 3862551 h 4035972"/>
              <a:gd name="connsiteX54" fmla="*/ 662151 w 3662749"/>
              <a:gd name="connsiteY54" fmla="*/ 3799489 h 4035972"/>
              <a:gd name="connsiteX55" fmla="*/ 614855 w 3662749"/>
              <a:gd name="connsiteY55" fmla="*/ 3767958 h 4035972"/>
              <a:gd name="connsiteX56" fmla="*/ 567558 w 3662749"/>
              <a:gd name="connsiteY56" fmla="*/ 3736427 h 4035972"/>
              <a:gd name="connsiteX57" fmla="*/ 551793 w 3662749"/>
              <a:gd name="connsiteY57" fmla="*/ 3689131 h 4035972"/>
              <a:gd name="connsiteX58" fmla="*/ 599089 w 3662749"/>
              <a:gd name="connsiteY58" fmla="*/ 3673365 h 4035972"/>
              <a:gd name="connsiteX59" fmla="*/ 693682 w 3662749"/>
              <a:gd name="connsiteY59" fmla="*/ 3610303 h 4035972"/>
              <a:gd name="connsiteX60" fmla="*/ 740979 w 3662749"/>
              <a:gd name="connsiteY60" fmla="*/ 3231931 h 4035972"/>
              <a:gd name="connsiteX61" fmla="*/ 819807 w 3662749"/>
              <a:gd name="connsiteY61" fmla="*/ 3153103 h 4035972"/>
              <a:gd name="connsiteX62" fmla="*/ 882869 w 3662749"/>
              <a:gd name="connsiteY62" fmla="*/ 3058510 h 4035972"/>
              <a:gd name="connsiteX63" fmla="*/ 914400 w 3662749"/>
              <a:gd name="connsiteY63" fmla="*/ 3011213 h 4035972"/>
              <a:gd name="connsiteX64" fmla="*/ 930165 w 3662749"/>
              <a:gd name="connsiteY64" fmla="*/ 2806262 h 4035972"/>
              <a:gd name="connsiteX65" fmla="*/ 898634 w 3662749"/>
              <a:gd name="connsiteY65" fmla="*/ 2758965 h 4035972"/>
              <a:gd name="connsiteX66" fmla="*/ 851338 w 3662749"/>
              <a:gd name="connsiteY66" fmla="*/ 2727434 h 4035972"/>
              <a:gd name="connsiteX67" fmla="*/ 867103 w 3662749"/>
              <a:gd name="connsiteY67" fmla="*/ 2680137 h 4035972"/>
              <a:gd name="connsiteX68" fmla="*/ 961696 w 3662749"/>
              <a:gd name="connsiteY68" fmla="*/ 2617075 h 4035972"/>
              <a:gd name="connsiteX69" fmla="*/ 993227 w 3662749"/>
              <a:gd name="connsiteY69" fmla="*/ 2569779 h 4035972"/>
              <a:gd name="connsiteX70" fmla="*/ 1056289 w 3662749"/>
              <a:gd name="connsiteY70" fmla="*/ 2427889 h 4035972"/>
              <a:gd name="connsiteX71" fmla="*/ 1072055 w 3662749"/>
              <a:gd name="connsiteY71" fmla="*/ 2364827 h 4035972"/>
              <a:gd name="connsiteX72" fmla="*/ 1024758 w 3662749"/>
              <a:gd name="connsiteY72" fmla="*/ 2144110 h 4035972"/>
              <a:gd name="connsiteX73" fmla="*/ 1008993 w 3662749"/>
              <a:gd name="connsiteY73" fmla="*/ 2096813 h 4035972"/>
              <a:gd name="connsiteX74" fmla="*/ 961696 w 3662749"/>
              <a:gd name="connsiteY74" fmla="*/ 2065282 h 4035972"/>
              <a:gd name="connsiteX75" fmla="*/ 914400 w 3662749"/>
              <a:gd name="connsiteY75" fmla="*/ 2049517 h 4035972"/>
              <a:gd name="connsiteX76" fmla="*/ 851338 w 3662749"/>
              <a:gd name="connsiteY76" fmla="*/ 2017986 h 4035972"/>
              <a:gd name="connsiteX77" fmla="*/ 804041 w 3662749"/>
              <a:gd name="connsiteY77" fmla="*/ 1986455 h 4035972"/>
              <a:gd name="connsiteX78" fmla="*/ 709448 w 3662749"/>
              <a:gd name="connsiteY78" fmla="*/ 1954924 h 4035972"/>
              <a:gd name="connsiteX79" fmla="*/ 662151 w 3662749"/>
              <a:gd name="connsiteY79" fmla="*/ 1939158 h 4035972"/>
              <a:gd name="connsiteX80" fmla="*/ 599089 w 3662749"/>
              <a:gd name="connsiteY80" fmla="*/ 1923393 h 4035972"/>
              <a:gd name="connsiteX81" fmla="*/ 504496 w 3662749"/>
              <a:gd name="connsiteY81" fmla="*/ 1891862 h 4035972"/>
              <a:gd name="connsiteX82" fmla="*/ 409903 w 3662749"/>
              <a:gd name="connsiteY82" fmla="*/ 1828800 h 4035972"/>
              <a:gd name="connsiteX83" fmla="*/ 331075 w 3662749"/>
              <a:gd name="connsiteY83" fmla="*/ 1749972 h 4035972"/>
              <a:gd name="connsiteX84" fmla="*/ 299544 w 3662749"/>
              <a:gd name="connsiteY84" fmla="*/ 1702675 h 4035972"/>
              <a:gd name="connsiteX85" fmla="*/ 252248 w 3662749"/>
              <a:gd name="connsiteY85" fmla="*/ 1671144 h 4035972"/>
              <a:gd name="connsiteX86" fmla="*/ 173420 w 3662749"/>
              <a:gd name="connsiteY86" fmla="*/ 1560786 h 4035972"/>
              <a:gd name="connsiteX87" fmla="*/ 126124 w 3662749"/>
              <a:gd name="connsiteY87" fmla="*/ 1529255 h 4035972"/>
              <a:gd name="connsiteX88" fmla="*/ 78827 w 3662749"/>
              <a:gd name="connsiteY88" fmla="*/ 1434662 h 4035972"/>
              <a:gd name="connsiteX89" fmla="*/ 15765 w 3662749"/>
              <a:gd name="connsiteY89" fmla="*/ 1340069 h 4035972"/>
              <a:gd name="connsiteX90" fmla="*/ 0 w 3662749"/>
              <a:gd name="connsiteY90" fmla="*/ 1292772 h 4035972"/>
              <a:gd name="connsiteX91" fmla="*/ 346841 w 3662749"/>
              <a:gd name="connsiteY91" fmla="*/ 1229710 h 4035972"/>
              <a:gd name="connsiteX92" fmla="*/ 409903 w 3662749"/>
              <a:gd name="connsiteY92" fmla="*/ 1150882 h 4035972"/>
              <a:gd name="connsiteX93" fmla="*/ 472965 w 3662749"/>
              <a:gd name="connsiteY93" fmla="*/ 1182413 h 4035972"/>
              <a:gd name="connsiteX94" fmla="*/ 567558 w 3662749"/>
              <a:gd name="connsiteY94" fmla="*/ 1213944 h 4035972"/>
              <a:gd name="connsiteX95" fmla="*/ 614855 w 3662749"/>
              <a:gd name="connsiteY95" fmla="*/ 1198179 h 4035972"/>
              <a:gd name="connsiteX96" fmla="*/ 709448 w 3662749"/>
              <a:gd name="connsiteY96" fmla="*/ 1150882 h 4035972"/>
              <a:gd name="connsiteX97" fmla="*/ 756744 w 3662749"/>
              <a:gd name="connsiteY97" fmla="*/ 1103586 h 4035972"/>
              <a:gd name="connsiteX98" fmla="*/ 819807 w 3662749"/>
              <a:gd name="connsiteY98" fmla="*/ 1024758 h 4035972"/>
              <a:gd name="connsiteX99" fmla="*/ 851338 w 3662749"/>
              <a:gd name="connsiteY99" fmla="*/ 851337 h 4035972"/>
              <a:gd name="connsiteX100" fmla="*/ 945931 w 3662749"/>
              <a:gd name="connsiteY100" fmla="*/ 662151 h 4035972"/>
              <a:gd name="connsiteX101" fmla="*/ 1040524 w 3662749"/>
              <a:gd name="connsiteY101" fmla="*/ 583324 h 4035972"/>
              <a:gd name="connsiteX102" fmla="*/ 1087820 w 3662749"/>
              <a:gd name="connsiteY102" fmla="*/ 567558 h 4035972"/>
              <a:gd name="connsiteX103" fmla="*/ 1119351 w 3662749"/>
              <a:gd name="connsiteY103" fmla="*/ 520262 h 4035972"/>
              <a:gd name="connsiteX104" fmla="*/ 1213944 w 3662749"/>
              <a:gd name="connsiteY104" fmla="*/ 488731 h 4035972"/>
              <a:gd name="connsiteX105" fmla="*/ 1340069 w 3662749"/>
              <a:gd name="connsiteY105" fmla="*/ 394137 h 4035972"/>
              <a:gd name="connsiteX106" fmla="*/ 1371600 w 3662749"/>
              <a:gd name="connsiteY106" fmla="*/ 346841 h 4035972"/>
              <a:gd name="connsiteX107" fmla="*/ 1355834 w 3662749"/>
              <a:gd name="connsiteY107" fmla="*/ 126124 h 4035972"/>
              <a:gd name="connsiteX108" fmla="*/ 1340069 w 3662749"/>
              <a:gd name="connsiteY108" fmla="*/ 78827 h 4035972"/>
              <a:gd name="connsiteX109" fmla="*/ 1355834 w 3662749"/>
              <a:gd name="connsiteY109" fmla="*/ 0 h 4035972"/>
              <a:gd name="connsiteX110" fmla="*/ 1497724 w 3662749"/>
              <a:gd name="connsiteY110" fmla="*/ 15765 h 4035972"/>
              <a:gd name="connsiteX111" fmla="*/ 1592317 w 3662749"/>
              <a:gd name="connsiteY111" fmla="*/ 31531 h 4035972"/>
              <a:gd name="connsiteX112" fmla="*/ 1828800 w 3662749"/>
              <a:gd name="connsiteY112" fmla="*/ 47296 h 4035972"/>
              <a:gd name="connsiteX113" fmla="*/ 1860331 w 3662749"/>
              <a:gd name="connsiteY113" fmla="*/ 141889 h 4035972"/>
              <a:gd name="connsiteX114" fmla="*/ 1876096 w 3662749"/>
              <a:gd name="connsiteY114" fmla="*/ 189186 h 4035972"/>
              <a:gd name="connsiteX115" fmla="*/ 1939158 w 3662749"/>
              <a:gd name="connsiteY115" fmla="*/ 283779 h 4035972"/>
              <a:gd name="connsiteX116" fmla="*/ 2002220 w 3662749"/>
              <a:gd name="connsiteY116" fmla="*/ 299544 h 4035972"/>
              <a:gd name="connsiteX117" fmla="*/ 2222938 w 3662749"/>
              <a:gd name="connsiteY117" fmla="*/ 394137 h 4035972"/>
              <a:gd name="connsiteX118" fmla="*/ 2270234 w 3662749"/>
              <a:gd name="connsiteY118" fmla="*/ 409903 h 4035972"/>
              <a:gd name="connsiteX119" fmla="*/ 2317531 w 3662749"/>
              <a:gd name="connsiteY119" fmla="*/ 425669 h 4035972"/>
              <a:gd name="connsiteX120" fmla="*/ 2427889 w 3662749"/>
              <a:gd name="connsiteY120" fmla="*/ 551793 h 4035972"/>
              <a:gd name="connsiteX121" fmla="*/ 2459420 w 3662749"/>
              <a:gd name="connsiteY121" fmla="*/ 599089 h 4035972"/>
              <a:gd name="connsiteX122" fmla="*/ 2554013 w 3662749"/>
              <a:gd name="connsiteY122" fmla="*/ 646386 h 4035972"/>
              <a:gd name="connsiteX123" fmla="*/ 2664372 w 3662749"/>
              <a:gd name="connsiteY123" fmla="*/ 725213 h 4035972"/>
              <a:gd name="connsiteX124" fmla="*/ 2711669 w 3662749"/>
              <a:gd name="connsiteY124" fmla="*/ 756744 h 4035972"/>
              <a:gd name="connsiteX125" fmla="*/ 2774731 w 3662749"/>
              <a:gd name="connsiteY125" fmla="*/ 804041 h 4035972"/>
              <a:gd name="connsiteX126" fmla="*/ 2822027 w 3662749"/>
              <a:gd name="connsiteY126" fmla="*/ 819806 h 4035972"/>
              <a:gd name="connsiteX127" fmla="*/ 2869324 w 3662749"/>
              <a:gd name="connsiteY127" fmla="*/ 851337 h 4035972"/>
              <a:gd name="connsiteX128" fmla="*/ 2963917 w 3662749"/>
              <a:gd name="connsiteY128" fmla="*/ 882869 h 4035972"/>
              <a:gd name="connsiteX129" fmla="*/ 2963917 w 3662749"/>
              <a:gd name="connsiteY129" fmla="*/ 693682 h 4035972"/>
              <a:gd name="connsiteX130" fmla="*/ 2932386 w 3662749"/>
              <a:gd name="connsiteY130" fmla="*/ 599089 h 4035972"/>
              <a:gd name="connsiteX131" fmla="*/ 2979682 w 3662749"/>
              <a:gd name="connsiteY131" fmla="*/ 567558 h 4035972"/>
              <a:gd name="connsiteX132" fmla="*/ 3074275 w 3662749"/>
              <a:gd name="connsiteY132" fmla="*/ 599089 h 4035972"/>
              <a:gd name="connsiteX133" fmla="*/ 3216165 w 3662749"/>
              <a:gd name="connsiteY133" fmla="*/ 583324 h 4035972"/>
              <a:gd name="connsiteX134" fmla="*/ 3231931 w 3662749"/>
              <a:gd name="connsiteY134" fmla="*/ 709448 h 4035972"/>
              <a:gd name="connsiteX135" fmla="*/ 3216165 w 3662749"/>
              <a:gd name="connsiteY135" fmla="*/ 756744 h 4035972"/>
              <a:gd name="connsiteX136" fmla="*/ 3168869 w 3662749"/>
              <a:gd name="connsiteY136" fmla="*/ 772510 h 4035972"/>
              <a:gd name="connsiteX137" fmla="*/ 3137338 w 3662749"/>
              <a:gd name="connsiteY137" fmla="*/ 819806 h 4035972"/>
              <a:gd name="connsiteX138" fmla="*/ 3074275 w 3662749"/>
              <a:gd name="connsiteY138" fmla="*/ 945931 h 4035972"/>
              <a:gd name="connsiteX139" fmla="*/ 3058510 w 3662749"/>
              <a:gd name="connsiteY139" fmla="*/ 993227 h 4035972"/>
              <a:gd name="connsiteX140" fmla="*/ 3026979 w 3662749"/>
              <a:gd name="connsiteY140" fmla="*/ 1040524 h 4035972"/>
              <a:gd name="connsiteX141" fmla="*/ 3011213 w 3662749"/>
              <a:gd name="connsiteY141" fmla="*/ 1103586 h 4035972"/>
              <a:gd name="connsiteX142" fmla="*/ 2995448 w 3662749"/>
              <a:gd name="connsiteY142" fmla="*/ 1150882 h 4035972"/>
              <a:gd name="connsiteX143" fmla="*/ 3042744 w 3662749"/>
              <a:gd name="connsiteY143" fmla="*/ 1198179 h 4035972"/>
              <a:gd name="connsiteX144" fmla="*/ 3090041 w 3662749"/>
              <a:gd name="connsiteY144" fmla="*/ 1213944 h 4035972"/>
              <a:gd name="connsiteX145" fmla="*/ 3168869 w 3662749"/>
              <a:gd name="connsiteY145" fmla="*/ 1355834 h 4035972"/>
              <a:gd name="connsiteX146" fmla="*/ 3200400 w 3662749"/>
              <a:gd name="connsiteY146" fmla="*/ 1513489 h 4035972"/>
              <a:gd name="connsiteX147" fmla="*/ 3247696 w 3662749"/>
              <a:gd name="connsiteY147" fmla="*/ 1560786 h 4035972"/>
              <a:gd name="connsiteX148" fmla="*/ 3310758 w 3662749"/>
              <a:gd name="connsiteY148" fmla="*/ 1655379 h 4035972"/>
              <a:gd name="connsiteX149" fmla="*/ 3342289 w 3662749"/>
              <a:gd name="connsiteY149" fmla="*/ 1702675 h 4035972"/>
              <a:gd name="connsiteX150" fmla="*/ 3389586 w 3662749"/>
              <a:gd name="connsiteY150" fmla="*/ 1734206 h 4035972"/>
              <a:gd name="connsiteX151" fmla="*/ 3436882 w 3662749"/>
              <a:gd name="connsiteY151" fmla="*/ 1749972 h 4035972"/>
              <a:gd name="connsiteX152" fmla="*/ 3484179 w 3662749"/>
              <a:gd name="connsiteY152" fmla="*/ 1797269 h 4035972"/>
              <a:gd name="connsiteX153" fmla="*/ 3641834 w 3662749"/>
              <a:gd name="connsiteY153" fmla="*/ 1891862 h 4035972"/>
              <a:gd name="connsiteX154" fmla="*/ 3594538 w 3662749"/>
              <a:gd name="connsiteY154" fmla="*/ 1939158 h 4035972"/>
              <a:gd name="connsiteX155" fmla="*/ 3547241 w 3662749"/>
              <a:gd name="connsiteY155" fmla="*/ 2033751 h 4035972"/>
              <a:gd name="connsiteX156" fmla="*/ 3499944 w 3662749"/>
              <a:gd name="connsiteY156" fmla="*/ 2049517 h 4035972"/>
              <a:gd name="connsiteX157" fmla="*/ 3421117 w 3662749"/>
              <a:gd name="connsiteY157" fmla="*/ 2191406 h 4035972"/>
              <a:gd name="connsiteX158" fmla="*/ 3389586 w 3662749"/>
              <a:gd name="connsiteY158" fmla="*/ 2238703 h 4035972"/>
              <a:gd name="connsiteX159" fmla="*/ 3342289 w 3662749"/>
              <a:gd name="connsiteY159" fmla="*/ 2270234 h 4035972"/>
              <a:gd name="connsiteX160" fmla="*/ 3310758 w 3662749"/>
              <a:gd name="connsiteY160" fmla="*/ 2317531 h 4035972"/>
              <a:gd name="connsiteX161" fmla="*/ 3373820 w 3662749"/>
              <a:gd name="connsiteY161" fmla="*/ 2396358 h 4035972"/>
              <a:gd name="connsiteX162" fmla="*/ 3389586 w 3662749"/>
              <a:gd name="connsiteY162" fmla="*/ 2443655 h 4035972"/>
              <a:gd name="connsiteX163" fmla="*/ 3468413 w 3662749"/>
              <a:gd name="connsiteY163" fmla="*/ 2475186 h 403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3662749" h="4035972">
                <a:moveTo>
                  <a:pt x="3468413" y="2475186"/>
                </a:moveTo>
                <a:cubicBezTo>
                  <a:pt x="3468413" y="2485696"/>
                  <a:pt x="3416434" y="2497768"/>
                  <a:pt x="3389586" y="2506717"/>
                </a:cubicBezTo>
                <a:cubicBezTo>
                  <a:pt x="3369030" y="2513569"/>
                  <a:pt x="3346440" y="2513947"/>
                  <a:pt x="3326524" y="2522482"/>
                </a:cubicBezTo>
                <a:cubicBezTo>
                  <a:pt x="3309108" y="2529946"/>
                  <a:pt x="3296174" y="2545539"/>
                  <a:pt x="3279227" y="2554013"/>
                </a:cubicBezTo>
                <a:cubicBezTo>
                  <a:pt x="3264363" y="2561445"/>
                  <a:pt x="3247696" y="2564524"/>
                  <a:pt x="3231931" y="2569779"/>
                </a:cubicBezTo>
                <a:cubicBezTo>
                  <a:pt x="3195606" y="2563725"/>
                  <a:pt x="3128850" y="2557652"/>
                  <a:pt x="3090041" y="2538248"/>
                </a:cubicBezTo>
                <a:cubicBezTo>
                  <a:pt x="3073093" y="2529774"/>
                  <a:pt x="3058510" y="2517227"/>
                  <a:pt x="3042744" y="2506717"/>
                </a:cubicBezTo>
                <a:cubicBezTo>
                  <a:pt x="3026979" y="2517227"/>
                  <a:pt x="3012864" y="2530784"/>
                  <a:pt x="2995448" y="2538248"/>
                </a:cubicBezTo>
                <a:cubicBezTo>
                  <a:pt x="2965519" y="2551074"/>
                  <a:pt x="2859126" y="2566223"/>
                  <a:pt x="2837793" y="2569779"/>
                </a:cubicBezTo>
                <a:cubicBezTo>
                  <a:pt x="2827283" y="2554013"/>
                  <a:pt x="2808612" y="2541284"/>
                  <a:pt x="2806262" y="2522482"/>
                </a:cubicBezTo>
                <a:cubicBezTo>
                  <a:pt x="2799084" y="2465063"/>
                  <a:pt x="2826014" y="2437674"/>
                  <a:pt x="2853558" y="2396358"/>
                </a:cubicBezTo>
                <a:cubicBezTo>
                  <a:pt x="2837793" y="2385848"/>
                  <a:pt x="2820818" y="2376957"/>
                  <a:pt x="2806262" y="2364827"/>
                </a:cubicBezTo>
                <a:cubicBezTo>
                  <a:pt x="2789134" y="2350554"/>
                  <a:pt x="2777516" y="2329898"/>
                  <a:pt x="2758965" y="2317531"/>
                </a:cubicBezTo>
                <a:cubicBezTo>
                  <a:pt x="2733088" y="2300280"/>
                  <a:pt x="2628526" y="2287908"/>
                  <a:pt x="2617075" y="2286000"/>
                </a:cubicBezTo>
                <a:lnTo>
                  <a:pt x="2522482" y="2254469"/>
                </a:lnTo>
                <a:lnTo>
                  <a:pt x="2475186" y="2238703"/>
                </a:lnTo>
                <a:cubicBezTo>
                  <a:pt x="2459420" y="2222937"/>
                  <a:pt x="2445488" y="2205094"/>
                  <a:pt x="2427889" y="2191406"/>
                </a:cubicBezTo>
                <a:cubicBezTo>
                  <a:pt x="2397976" y="2168140"/>
                  <a:pt x="2333296" y="2128344"/>
                  <a:pt x="2333296" y="2128344"/>
                </a:cubicBezTo>
                <a:cubicBezTo>
                  <a:pt x="2301765" y="2133599"/>
                  <a:pt x="2269029" y="2134001"/>
                  <a:pt x="2238703" y="2144110"/>
                </a:cubicBezTo>
                <a:cubicBezTo>
                  <a:pt x="2220728" y="2150102"/>
                  <a:pt x="2208354" y="2167167"/>
                  <a:pt x="2191407" y="2175641"/>
                </a:cubicBezTo>
                <a:cubicBezTo>
                  <a:pt x="2176543" y="2183073"/>
                  <a:pt x="2159876" y="2186151"/>
                  <a:pt x="2144110" y="2191406"/>
                </a:cubicBezTo>
                <a:cubicBezTo>
                  <a:pt x="2128344" y="2201916"/>
                  <a:pt x="2114128" y="2215241"/>
                  <a:pt x="2096813" y="2222937"/>
                </a:cubicBezTo>
                <a:cubicBezTo>
                  <a:pt x="2066441" y="2236436"/>
                  <a:pt x="2002220" y="2254469"/>
                  <a:pt x="2002220" y="2254469"/>
                </a:cubicBezTo>
                <a:cubicBezTo>
                  <a:pt x="1991710" y="2243958"/>
                  <a:pt x="1978336" y="2235683"/>
                  <a:pt x="1970689" y="2222937"/>
                </a:cubicBezTo>
                <a:cubicBezTo>
                  <a:pt x="1962139" y="2208687"/>
                  <a:pt x="1965305" y="2188618"/>
                  <a:pt x="1954924" y="2175641"/>
                </a:cubicBezTo>
                <a:cubicBezTo>
                  <a:pt x="1943087" y="2160845"/>
                  <a:pt x="1923393" y="2154620"/>
                  <a:pt x="1907627" y="2144110"/>
                </a:cubicBezTo>
                <a:cubicBezTo>
                  <a:pt x="1894796" y="2145943"/>
                  <a:pt x="1763944" y="2160773"/>
                  <a:pt x="1734207" y="2175641"/>
                </a:cubicBezTo>
                <a:cubicBezTo>
                  <a:pt x="1700312" y="2192589"/>
                  <a:pt x="1639613" y="2238703"/>
                  <a:pt x="1639613" y="2238703"/>
                </a:cubicBezTo>
                <a:cubicBezTo>
                  <a:pt x="1644868" y="2264979"/>
                  <a:pt x="1648880" y="2291535"/>
                  <a:pt x="1655379" y="2317531"/>
                </a:cubicBezTo>
                <a:cubicBezTo>
                  <a:pt x="1659409" y="2333653"/>
                  <a:pt x="1673876" y="2348435"/>
                  <a:pt x="1671144" y="2364827"/>
                </a:cubicBezTo>
                <a:cubicBezTo>
                  <a:pt x="1668029" y="2383517"/>
                  <a:pt x="1655681" y="2402082"/>
                  <a:pt x="1639613" y="2412124"/>
                </a:cubicBezTo>
                <a:cubicBezTo>
                  <a:pt x="1611428" y="2429739"/>
                  <a:pt x="1545020" y="2443655"/>
                  <a:pt x="1545020" y="2443655"/>
                </a:cubicBezTo>
                <a:cubicBezTo>
                  <a:pt x="1515318" y="2473357"/>
                  <a:pt x="1483753" y="2498738"/>
                  <a:pt x="1466193" y="2538248"/>
                </a:cubicBezTo>
                <a:cubicBezTo>
                  <a:pt x="1422439" y="2636695"/>
                  <a:pt x="1456651" y="2613237"/>
                  <a:pt x="1403131" y="2680137"/>
                </a:cubicBezTo>
                <a:cubicBezTo>
                  <a:pt x="1393846" y="2691744"/>
                  <a:pt x="1382110" y="2701158"/>
                  <a:pt x="1371600" y="2711669"/>
                </a:cubicBezTo>
                <a:cubicBezTo>
                  <a:pt x="1332533" y="2828864"/>
                  <a:pt x="1374609" y="2690605"/>
                  <a:pt x="1340069" y="2932386"/>
                </a:cubicBezTo>
                <a:cubicBezTo>
                  <a:pt x="1337719" y="2948837"/>
                  <a:pt x="1328868" y="2963703"/>
                  <a:pt x="1324303" y="2979682"/>
                </a:cubicBezTo>
                <a:cubicBezTo>
                  <a:pt x="1284708" y="3118263"/>
                  <a:pt x="1330576" y="2976633"/>
                  <a:pt x="1292772" y="3090041"/>
                </a:cubicBezTo>
                <a:cubicBezTo>
                  <a:pt x="1298027" y="3132082"/>
                  <a:pt x="1299660" y="3174737"/>
                  <a:pt x="1308538" y="3216165"/>
                </a:cubicBezTo>
                <a:cubicBezTo>
                  <a:pt x="1315502" y="3248664"/>
                  <a:pt x="1340069" y="3310758"/>
                  <a:pt x="1340069" y="3310758"/>
                </a:cubicBezTo>
                <a:cubicBezTo>
                  <a:pt x="1358383" y="3548846"/>
                  <a:pt x="1334166" y="3450708"/>
                  <a:pt x="1387365" y="3610303"/>
                </a:cubicBezTo>
                <a:lnTo>
                  <a:pt x="1403131" y="3657600"/>
                </a:lnTo>
                <a:lnTo>
                  <a:pt x="1418896" y="3704896"/>
                </a:lnTo>
                <a:cubicBezTo>
                  <a:pt x="1391148" y="3788144"/>
                  <a:pt x="1416958" y="3742975"/>
                  <a:pt x="1308538" y="3815255"/>
                </a:cubicBezTo>
                <a:lnTo>
                  <a:pt x="1213944" y="3878317"/>
                </a:lnTo>
                <a:cubicBezTo>
                  <a:pt x="1198179" y="3888827"/>
                  <a:pt x="1184623" y="3903856"/>
                  <a:pt x="1166648" y="3909848"/>
                </a:cubicBezTo>
                <a:lnTo>
                  <a:pt x="1119351" y="3925613"/>
                </a:lnTo>
                <a:cubicBezTo>
                  <a:pt x="1103586" y="3936123"/>
                  <a:pt x="1089002" y="3948670"/>
                  <a:pt x="1072055" y="3957144"/>
                </a:cubicBezTo>
                <a:cubicBezTo>
                  <a:pt x="1057191" y="3964576"/>
                  <a:pt x="1039285" y="3964839"/>
                  <a:pt x="1024758" y="3972910"/>
                </a:cubicBezTo>
                <a:cubicBezTo>
                  <a:pt x="991631" y="3991314"/>
                  <a:pt x="930165" y="4035972"/>
                  <a:pt x="930165" y="4035972"/>
                </a:cubicBezTo>
                <a:cubicBezTo>
                  <a:pt x="826974" y="4001573"/>
                  <a:pt x="928254" y="4049349"/>
                  <a:pt x="867103" y="3972910"/>
                </a:cubicBezTo>
                <a:cubicBezTo>
                  <a:pt x="855266" y="3958114"/>
                  <a:pt x="834603" y="3953215"/>
                  <a:pt x="819807" y="3941379"/>
                </a:cubicBezTo>
                <a:cubicBezTo>
                  <a:pt x="808200" y="3932094"/>
                  <a:pt x="797561" y="3921455"/>
                  <a:pt x="788275" y="3909848"/>
                </a:cubicBezTo>
                <a:cubicBezTo>
                  <a:pt x="776438" y="3895052"/>
                  <a:pt x="771004" y="3875028"/>
                  <a:pt x="756744" y="3862551"/>
                </a:cubicBezTo>
                <a:cubicBezTo>
                  <a:pt x="728225" y="3837597"/>
                  <a:pt x="693682" y="3820510"/>
                  <a:pt x="662151" y="3799489"/>
                </a:cubicBezTo>
                <a:lnTo>
                  <a:pt x="614855" y="3767958"/>
                </a:lnTo>
                <a:lnTo>
                  <a:pt x="567558" y="3736427"/>
                </a:lnTo>
                <a:cubicBezTo>
                  <a:pt x="562303" y="3720662"/>
                  <a:pt x="544361" y="3703995"/>
                  <a:pt x="551793" y="3689131"/>
                </a:cubicBezTo>
                <a:cubicBezTo>
                  <a:pt x="559225" y="3674267"/>
                  <a:pt x="584562" y="3681436"/>
                  <a:pt x="599089" y="3673365"/>
                </a:cubicBezTo>
                <a:cubicBezTo>
                  <a:pt x="632216" y="3654961"/>
                  <a:pt x="693682" y="3610303"/>
                  <a:pt x="693682" y="3610303"/>
                </a:cubicBezTo>
                <a:cubicBezTo>
                  <a:pt x="792214" y="3462503"/>
                  <a:pt x="690978" y="3631933"/>
                  <a:pt x="740979" y="3231931"/>
                </a:cubicBezTo>
                <a:cubicBezTo>
                  <a:pt x="745757" y="3193711"/>
                  <a:pt x="794008" y="3170302"/>
                  <a:pt x="819807" y="3153103"/>
                </a:cubicBezTo>
                <a:lnTo>
                  <a:pt x="882869" y="3058510"/>
                </a:lnTo>
                <a:lnTo>
                  <a:pt x="914400" y="3011213"/>
                </a:lnTo>
                <a:cubicBezTo>
                  <a:pt x="947084" y="2913160"/>
                  <a:pt x="962480" y="2913977"/>
                  <a:pt x="930165" y="2806262"/>
                </a:cubicBezTo>
                <a:cubicBezTo>
                  <a:pt x="924720" y="2788113"/>
                  <a:pt x="912032" y="2772363"/>
                  <a:pt x="898634" y="2758965"/>
                </a:cubicBezTo>
                <a:cubicBezTo>
                  <a:pt x="885236" y="2745567"/>
                  <a:pt x="867103" y="2737944"/>
                  <a:pt x="851338" y="2727434"/>
                </a:cubicBezTo>
                <a:cubicBezTo>
                  <a:pt x="856593" y="2711668"/>
                  <a:pt x="855352" y="2691888"/>
                  <a:pt x="867103" y="2680137"/>
                </a:cubicBezTo>
                <a:cubicBezTo>
                  <a:pt x="893899" y="2653341"/>
                  <a:pt x="961696" y="2617075"/>
                  <a:pt x="961696" y="2617075"/>
                </a:cubicBezTo>
                <a:cubicBezTo>
                  <a:pt x="972206" y="2601310"/>
                  <a:pt x="985532" y="2587094"/>
                  <a:pt x="993227" y="2569779"/>
                </a:cubicBezTo>
                <a:cubicBezTo>
                  <a:pt x="1068274" y="2400923"/>
                  <a:pt x="984929" y="2534930"/>
                  <a:pt x="1056289" y="2427889"/>
                </a:cubicBezTo>
                <a:cubicBezTo>
                  <a:pt x="1061544" y="2406868"/>
                  <a:pt x="1072055" y="2386495"/>
                  <a:pt x="1072055" y="2364827"/>
                </a:cubicBezTo>
                <a:cubicBezTo>
                  <a:pt x="1072055" y="2265387"/>
                  <a:pt x="1054085" y="2232093"/>
                  <a:pt x="1024758" y="2144110"/>
                </a:cubicBezTo>
                <a:cubicBezTo>
                  <a:pt x="1019503" y="2128344"/>
                  <a:pt x="1022820" y="2106031"/>
                  <a:pt x="1008993" y="2096813"/>
                </a:cubicBezTo>
                <a:cubicBezTo>
                  <a:pt x="993227" y="2086303"/>
                  <a:pt x="978644" y="2073756"/>
                  <a:pt x="961696" y="2065282"/>
                </a:cubicBezTo>
                <a:cubicBezTo>
                  <a:pt x="946832" y="2057850"/>
                  <a:pt x="929674" y="2056063"/>
                  <a:pt x="914400" y="2049517"/>
                </a:cubicBezTo>
                <a:cubicBezTo>
                  <a:pt x="892798" y="2040259"/>
                  <a:pt x="871743" y="2029646"/>
                  <a:pt x="851338" y="2017986"/>
                </a:cubicBezTo>
                <a:cubicBezTo>
                  <a:pt x="834887" y="2008585"/>
                  <a:pt x="821356" y="1994150"/>
                  <a:pt x="804041" y="1986455"/>
                </a:cubicBezTo>
                <a:cubicBezTo>
                  <a:pt x="773669" y="1972956"/>
                  <a:pt x="740979" y="1965434"/>
                  <a:pt x="709448" y="1954924"/>
                </a:cubicBezTo>
                <a:cubicBezTo>
                  <a:pt x="693682" y="1949669"/>
                  <a:pt x="678273" y="1943188"/>
                  <a:pt x="662151" y="1939158"/>
                </a:cubicBezTo>
                <a:cubicBezTo>
                  <a:pt x="641130" y="1933903"/>
                  <a:pt x="619843" y="1929619"/>
                  <a:pt x="599089" y="1923393"/>
                </a:cubicBezTo>
                <a:cubicBezTo>
                  <a:pt x="567254" y="1913843"/>
                  <a:pt x="504496" y="1891862"/>
                  <a:pt x="504496" y="1891862"/>
                </a:cubicBezTo>
                <a:cubicBezTo>
                  <a:pt x="472965" y="1870841"/>
                  <a:pt x="436699" y="1855596"/>
                  <a:pt x="409903" y="1828800"/>
                </a:cubicBezTo>
                <a:cubicBezTo>
                  <a:pt x="383627" y="1802524"/>
                  <a:pt x="351687" y="1780891"/>
                  <a:pt x="331075" y="1749972"/>
                </a:cubicBezTo>
                <a:cubicBezTo>
                  <a:pt x="320565" y="1734206"/>
                  <a:pt x="312942" y="1716073"/>
                  <a:pt x="299544" y="1702675"/>
                </a:cubicBezTo>
                <a:cubicBezTo>
                  <a:pt x="286146" y="1689277"/>
                  <a:pt x="268013" y="1681654"/>
                  <a:pt x="252248" y="1671144"/>
                </a:cubicBezTo>
                <a:cubicBezTo>
                  <a:pt x="234344" y="1644288"/>
                  <a:pt x="192976" y="1580342"/>
                  <a:pt x="173420" y="1560786"/>
                </a:cubicBezTo>
                <a:cubicBezTo>
                  <a:pt x="160022" y="1547388"/>
                  <a:pt x="141889" y="1539765"/>
                  <a:pt x="126124" y="1529255"/>
                </a:cubicBezTo>
                <a:cubicBezTo>
                  <a:pt x="86493" y="1410365"/>
                  <a:pt x="139954" y="1556918"/>
                  <a:pt x="78827" y="1434662"/>
                </a:cubicBezTo>
                <a:cubicBezTo>
                  <a:pt x="33195" y="1343397"/>
                  <a:pt x="105425" y="1429727"/>
                  <a:pt x="15765" y="1340069"/>
                </a:cubicBezTo>
                <a:cubicBezTo>
                  <a:pt x="10510" y="1324303"/>
                  <a:pt x="0" y="1309390"/>
                  <a:pt x="0" y="1292772"/>
                </a:cubicBezTo>
                <a:cubicBezTo>
                  <a:pt x="0" y="1143075"/>
                  <a:pt x="336244" y="1230215"/>
                  <a:pt x="346841" y="1229710"/>
                </a:cubicBezTo>
                <a:cubicBezTo>
                  <a:pt x="356685" y="1200178"/>
                  <a:pt x="362363" y="1150882"/>
                  <a:pt x="409903" y="1150882"/>
                </a:cubicBezTo>
                <a:cubicBezTo>
                  <a:pt x="433405" y="1150882"/>
                  <a:pt x="451144" y="1173685"/>
                  <a:pt x="472965" y="1182413"/>
                </a:cubicBezTo>
                <a:cubicBezTo>
                  <a:pt x="503824" y="1194757"/>
                  <a:pt x="567558" y="1213944"/>
                  <a:pt x="567558" y="1213944"/>
                </a:cubicBezTo>
                <a:cubicBezTo>
                  <a:pt x="583324" y="1208689"/>
                  <a:pt x="599991" y="1205611"/>
                  <a:pt x="614855" y="1198179"/>
                </a:cubicBezTo>
                <a:cubicBezTo>
                  <a:pt x="737111" y="1137052"/>
                  <a:pt x="590558" y="1190513"/>
                  <a:pt x="709448" y="1150882"/>
                </a:cubicBezTo>
                <a:cubicBezTo>
                  <a:pt x="725213" y="1135117"/>
                  <a:pt x="742471" y="1120714"/>
                  <a:pt x="756744" y="1103586"/>
                </a:cubicBezTo>
                <a:cubicBezTo>
                  <a:pt x="856174" y="984269"/>
                  <a:pt x="728080" y="1116482"/>
                  <a:pt x="819807" y="1024758"/>
                </a:cubicBezTo>
                <a:cubicBezTo>
                  <a:pt x="862955" y="895312"/>
                  <a:pt x="797856" y="1100918"/>
                  <a:pt x="851338" y="851337"/>
                </a:cubicBezTo>
                <a:cubicBezTo>
                  <a:pt x="865326" y="786059"/>
                  <a:pt x="898098" y="709984"/>
                  <a:pt x="945931" y="662151"/>
                </a:cubicBezTo>
                <a:cubicBezTo>
                  <a:pt x="980800" y="627282"/>
                  <a:pt x="996624" y="605274"/>
                  <a:pt x="1040524" y="583324"/>
                </a:cubicBezTo>
                <a:cubicBezTo>
                  <a:pt x="1055388" y="575892"/>
                  <a:pt x="1072055" y="572813"/>
                  <a:pt x="1087820" y="567558"/>
                </a:cubicBezTo>
                <a:cubicBezTo>
                  <a:pt x="1098330" y="551793"/>
                  <a:pt x="1103283" y="530304"/>
                  <a:pt x="1119351" y="520262"/>
                </a:cubicBezTo>
                <a:cubicBezTo>
                  <a:pt x="1147536" y="502647"/>
                  <a:pt x="1213944" y="488731"/>
                  <a:pt x="1213944" y="488731"/>
                </a:cubicBezTo>
                <a:cubicBezTo>
                  <a:pt x="1257183" y="459905"/>
                  <a:pt x="1306736" y="435803"/>
                  <a:pt x="1340069" y="394137"/>
                </a:cubicBezTo>
                <a:cubicBezTo>
                  <a:pt x="1351905" y="379341"/>
                  <a:pt x="1361090" y="362606"/>
                  <a:pt x="1371600" y="346841"/>
                </a:cubicBezTo>
                <a:cubicBezTo>
                  <a:pt x="1366345" y="273269"/>
                  <a:pt x="1364452" y="199379"/>
                  <a:pt x="1355834" y="126124"/>
                </a:cubicBezTo>
                <a:cubicBezTo>
                  <a:pt x="1353892" y="109619"/>
                  <a:pt x="1340069" y="95445"/>
                  <a:pt x="1340069" y="78827"/>
                </a:cubicBezTo>
                <a:cubicBezTo>
                  <a:pt x="1340069" y="52031"/>
                  <a:pt x="1350579" y="26276"/>
                  <a:pt x="1355834" y="0"/>
                </a:cubicBezTo>
                <a:cubicBezTo>
                  <a:pt x="1403131" y="5255"/>
                  <a:pt x="1450554" y="9476"/>
                  <a:pt x="1497724" y="15765"/>
                </a:cubicBezTo>
                <a:cubicBezTo>
                  <a:pt x="1529410" y="19990"/>
                  <a:pt x="1560495" y="28500"/>
                  <a:pt x="1592317" y="31531"/>
                </a:cubicBezTo>
                <a:cubicBezTo>
                  <a:pt x="1670964" y="39021"/>
                  <a:pt x="1749972" y="42041"/>
                  <a:pt x="1828800" y="47296"/>
                </a:cubicBezTo>
                <a:lnTo>
                  <a:pt x="1860331" y="141889"/>
                </a:lnTo>
                <a:lnTo>
                  <a:pt x="1876096" y="189186"/>
                </a:lnTo>
                <a:cubicBezTo>
                  <a:pt x="1891145" y="234332"/>
                  <a:pt x="1890533" y="255993"/>
                  <a:pt x="1939158" y="283779"/>
                </a:cubicBezTo>
                <a:cubicBezTo>
                  <a:pt x="1957971" y="294529"/>
                  <a:pt x="1981199" y="294289"/>
                  <a:pt x="2002220" y="299544"/>
                </a:cubicBezTo>
                <a:cubicBezTo>
                  <a:pt x="2158079" y="377473"/>
                  <a:pt x="2083747" y="347740"/>
                  <a:pt x="2222938" y="394137"/>
                </a:cubicBezTo>
                <a:lnTo>
                  <a:pt x="2270234" y="409903"/>
                </a:lnTo>
                <a:lnTo>
                  <a:pt x="2317531" y="425669"/>
                </a:lnTo>
                <a:cubicBezTo>
                  <a:pt x="2391103" y="536027"/>
                  <a:pt x="2349062" y="499241"/>
                  <a:pt x="2427889" y="551793"/>
                </a:cubicBezTo>
                <a:cubicBezTo>
                  <a:pt x="2438399" y="567558"/>
                  <a:pt x="2446022" y="585691"/>
                  <a:pt x="2459420" y="599089"/>
                </a:cubicBezTo>
                <a:cubicBezTo>
                  <a:pt x="2489981" y="629650"/>
                  <a:pt x="2515547" y="633563"/>
                  <a:pt x="2554013" y="646386"/>
                </a:cubicBezTo>
                <a:cubicBezTo>
                  <a:pt x="2631053" y="723424"/>
                  <a:pt x="2567534" y="669877"/>
                  <a:pt x="2664372" y="725213"/>
                </a:cubicBezTo>
                <a:cubicBezTo>
                  <a:pt x="2680823" y="734614"/>
                  <a:pt x="2696250" y="745731"/>
                  <a:pt x="2711669" y="756744"/>
                </a:cubicBezTo>
                <a:cubicBezTo>
                  <a:pt x="2733051" y="772017"/>
                  <a:pt x="2751917" y="791004"/>
                  <a:pt x="2774731" y="804041"/>
                </a:cubicBezTo>
                <a:cubicBezTo>
                  <a:pt x="2789160" y="812286"/>
                  <a:pt x="2806262" y="814551"/>
                  <a:pt x="2822027" y="819806"/>
                </a:cubicBezTo>
                <a:cubicBezTo>
                  <a:pt x="2837793" y="830316"/>
                  <a:pt x="2852009" y="843641"/>
                  <a:pt x="2869324" y="851337"/>
                </a:cubicBezTo>
                <a:cubicBezTo>
                  <a:pt x="2899696" y="864836"/>
                  <a:pt x="2963917" y="882869"/>
                  <a:pt x="2963917" y="882869"/>
                </a:cubicBezTo>
                <a:cubicBezTo>
                  <a:pt x="2986328" y="793222"/>
                  <a:pt x="2989467" y="812916"/>
                  <a:pt x="2963917" y="693682"/>
                </a:cubicBezTo>
                <a:cubicBezTo>
                  <a:pt x="2956953" y="661183"/>
                  <a:pt x="2932386" y="599089"/>
                  <a:pt x="2932386" y="599089"/>
                </a:cubicBezTo>
                <a:cubicBezTo>
                  <a:pt x="2948151" y="588579"/>
                  <a:pt x="2960734" y="567558"/>
                  <a:pt x="2979682" y="567558"/>
                </a:cubicBezTo>
                <a:cubicBezTo>
                  <a:pt x="3012919" y="567558"/>
                  <a:pt x="3074275" y="599089"/>
                  <a:pt x="3074275" y="599089"/>
                </a:cubicBezTo>
                <a:cubicBezTo>
                  <a:pt x="3121572" y="593834"/>
                  <a:pt x="3170254" y="570803"/>
                  <a:pt x="3216165" y="583324"/>
                </a:cubicBezTo>
                <a:cubicBezTo>
                  <a:pt x="3273172" y="598871"/>
                  <a:pt x="3238842" y="685260"/>
                  <a:pt x="3231931" y="709448"/>
                </a:cubicBezTo>
                <a:cubicBezTo>
                  <a:pt x="3227366" y="725427"/>
                  <a:pt x="3227916" y="744993"/>
                  <a:pt x="3216165" y="756744"/>
                </a:cubicBezTo>
                <a:cubicBezTo>
                  <a:pt x="3204414" y="768495"/>
                  <a:pt x="3184634" y="767255"/>
                  <a:pt x="3168869" y="772510"/>
                </a:cubicBezTo>
                <a:cubicBezTo>
                  <a:pt x="3158359" y="788275"/>
                  <a:pt x="3145033" y="802491"/>
                  <a:pt x="3137338" y="819806"/>
                </a:cubicBezTo>
                <a:cubicBezTo>
                  <a:pt x="3079368" y="950239"/>
                  <a:pt x="3139031" y="881177"/>
                  <a:pt x="3074275" y="945931"/>
                </a:cubicBezTo>
                <a:cubicBezTo>
                  <a:pt x="3069020" y="961696"/>
                  <a:pt x="3065942" y="978363"/>
                  <a:pt x="3058510" y="993227"/>
                </a:cubicBezTo>
                <a:cubicBezTo>
                  <a:pt x="3050036" y="1010175"/>
                  <a:pt x="3034443" y="1023108"/>
                  <a:pt x="3026979" y="1040524"/>
                </a:cubicBezTo>
                <a:cubicBezTo>
                  <a:pt x="3018444" y="1060440"/>
                  <a:pt x="3017166" y="1082752"/>
                  <a:pt x="3011213" y="1103586"/>
                </a:cubicBezTo>
                <a:cubicBezTo>
                  <a:pt x="3006648" y="1119565"/>
                  <a:pt x="3000703" y="1135117"/>
                  <a:pt x="2995448" y="1150882"/>
                </a:cubicBezTo>
                <a:cubicBezTo>
                  <a:pt x="3011213" y="1166648"/>
                  <a:pt x="3024193" y="1185812"/>
                  <a:pt x="3042744" y="1198179"/>
                </a:cubicBezTo>
                <a:cubicBezTo>
                  <a:pt x="3056571" y="1207397"/>
                  <a:pt x="3078290" y="1202193"/>
                  <a:pt x="3090041" y="1213944"/>
                </a:cubicBezTo>
                <a:cubicBezTo>
                  <a:pt x="3144250" y="1268153"/>
                  <a:pt x="3149044" y="1296360"/>
                  <a:pt x="3168869" y="1355834"/>
                </a:cubicBezTo>
                <a:cubicBezTo>
                  <a:pt x="3170205" y="1365186"/>
                  <a:pt x="3180386" y="1483469"/>
                  <a:pt x="3200400" y="1513489"/>
                </a:cubicBezTo>
                <a:cubicBezTo>
                  <a:pt x="3212767" y="1532040"/>
                  <a:pt x="3234008" y="1543187"/>
                  <a:pt x="3247696" y="1560786"/>
                </a:cubicBezTo>
                <a:cubicBezTo>
                  <a:pt x="3270961" y="1590699"/>
                  <a:pt x="3289737" y="1623848"/>
                  <a:pt x="3310758" y="1655379"/>
                </a:cubicBezTo>
                <a:cubicBezTo>
                  <a:pt x="3321268" y="1671144"/>
                  <a:pt x="3326524" y="1692165"/>
                  <a:pt x="3342289" y="1702675"/>
                </a:cubicBezTo>
                <a:cubicBezTo>
                  <a:pt x="3358055" y="1713185"/>
                  <a:pt x="3372639" y="1725732"/>
                  <a:pt x="3389586" y="1734206"/>
                </a:cubicBezTo>
                <a:cubicBezTo>
                  <a:pt x="3404450" y="1741638"/>
                  <a:pt x="3421117" y="1744717"/>
                  <a:pt x="3436882" y="1749972"/>
                </a:cubicBezTo>
                <a:cubicBezTo>
                  <a:pt x="3452648" y="1765738"/>
                  <a:pt x="3462741" y="1791144"/>
                  <a:pt x="3484179" y="1797269"/>
                </a:cubicBezTo>
                <a:cubicBezTo>
                  <a:pt x="3590045" y="1827516"/>
                  <a:pt x="3712490" y="1750550"/>
                  <a:pt x="3641834" y="1891862"/>
                </a:cubicBezTo>
                <a:cubicBezTo>
                  <a:pt x="3631863" y="1911804"/>
                  <a:pt x="3610303" y="1923393"/>
                  <a:pt x="3594538" y="1939158"/>
                </a:cubicBezTo>
                <a:cubicBezTo>
                  <a:pt x="3584152" y="1970315"/>
                  <a:pt x="3575025" y="2011524"/>
                  <a:pt x="3547241" y="2033751"/>
                </a:cubicBezTo>
                <a:cubicBezTo>
                  <a:pt x="3534264" y="2044132"/>
                  <a:pt x="3515710" y="2044262"/>
                  <a:pt x="3499944" y="2049517"/>
                </a:cubicBezTo>
                <a:cubicBezTo>
                  <a:pt x="3472195" y="2132764"/>
                  <a:pt x="3493397" y="2082985"/>
                  <a:pt x="3421117" y="2191406"/>
                </a:cubicBezTo>
                <a:cubicBezTo>
                  <a:pt x="3410607" y="2207172"/>
                  <a:pt x="3405352" y="2228193"/>
                  <a:pt x="3389586" y="2238703"/>
                </a:cubicBezTo>
                <a:lnTo>
                  <a:pt x="3342289" y="2270234"/>
                </a:lnTo>
                <a:cubicBezTo>
                  <a:pt x="3331779" y="2286000"/>
                  <a:pt x="3313873" y="2298841"/>
                  <a:pt x="3310758" y="2317531"/>
                </a:cubicBezTo>
                <a:cubicBezTo>
                  <a:pt x="3303143" y="2363220"/>
                  <a:pt x="3346187" y="2377936"/>
                  <a:pt x="3373820" y="2396358"/>
                </a:cubicBezTo>
                <a:cubicBezTo>
                  <a:pt x="3379075" y="2412124"/>
                  <a:pt x="3379205" y="2430678"/>
                  <a:pt x="3389586" y="2443655"/>
                </a:cubicBezTo>
                <a:cubicBezTo>
                  <a:pt x="3441255" y="2508241"/>
                  <a:pt x="3468413" y="2464676"/>
                  <a:pt x="3468413" y="2475186"/>
                </a:cubicBezTo>
                <a:close/>
              </a:path>
            </a:pathLst>
          </a:custGeom>
          <a:noFill/>
          <a:ln w="12700"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e-IL">
              <a:solidFill>
                <a:schemeClr val="bg1"/>
              </a:solidFill>
            </a:endParaRPr>
          </a:p>
        </p:txBody>
      </p:sp>
      <p:sp>
        <p:nvSpPr>
          <p:cNvPr id="16" name="אליפסה 15"/>
          <p:cNvSpPr/>
          <p:nvPr/>
        </p:nvSpPr>
        <p:spPr>
          <a:xfrm>
            <a:off x="4669483" y="3189380"/>
            <a:ext cx="144000" cy="144000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e-IL">
              <a:solidFill>
                <a:schemeClr val="bg1"/>
              </a:solidFill>
            </a:endParaRPr>
          </a:p>
        </p:txBody>
      </p:sp>
      <p:sp>
        <p:nvSpPr>
          <p:cNvPr id="17" name="אליפסה 16"/>
          <p:cNvSpPr/>
          <p:nvPr/>
        </p:nvSpPr>
        <p:spPr>
          <a:xfrm>
            <a:off x="4027506" y="1986852"/>
            <a:ext cx="144000" cy="144000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e-IL">
              <a:solidFill>
                <a:schemeClr val="bg1"/>
              </a:solidFill>
            </a:endParaRPr>
          </a:p>
        </p:txBody>
      </p:sp>
      <p:sp>
        <p:nvSpPr>
          <p:cNvPr id="18" name="אליפסה 17"/>
          <p:cNvSpPr/>
          <p:nvPr/>
        </p:nvSpPr>
        <p:spPr>
          <a:xfrm>
            <a:off x="2077914" y="1472977"/>
            <a:ext cx="144000" cy="144000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e-IL">
              <a:solidFill>
                <a:schemeClr val="bg1"/>
              </a:solidFill>
            </a:endParaRPr>
          </a:p>
        </p:txBody>
      </p:sp>
      <p:sp>
        <p:nvSpPr>
          <p:cNvPr id="19" name="אליפסה 18"/>
          <p:cNvSpPr/>
          <p:nvPr/>
        </p:nvSpPr>
        <p:spPr>
          <a:xfrm>
            <a:off x="2902666" y="2230495"/>
            <a:ext cx="144000" cy="144000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e-IL">
              <a:solidFill>
                <a:schemeClr val="bg1"/>
              </a:solidFill>
            </a:endParaRPr>
          </a:p>
        </p:txBody>
      </p:sp>
      <p:sp>
        <p:nvSpPr>
          <p:cNvPr id="20" name="אליפסה 19"/>
          <p:cNvSpPr/>
          <p:nvPr/>
        </p:nvSpPr>
        <p:spPr>
          <a:xfrm>
            <a:off x="3644686" y="2417584"/>
            <a:ext cx="144000" cy="144000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e-IL">
              <a:solidFill>
                <a:schemeClr val="bg1"/>
              </a:solidFill>
            </a:endParaRPr>
          </a:p>
        </p:txBody>
      </p:sp>
      <p:sp>
        <p:nvSpPr>
          <p:cNvPr id="22" name="אליפסה 21"/>
          <p:cNvSpPr/>
          <p:nvPr/>
        </p:nvSpPr>
        <p:spPr>
          <a:xfrm>
            <a:off x="2057603" y="2422984"/>
            <a:ext cx="144000" cy="144000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e-IL">
              <a:solidFill>
                <a:schemeClr val="bg1"/>
              </a:solidFill>
            </a:endParaRPr>
          </a:p>
        </p:txBody>
      </p:sp>
      <p:sp>
        <p:nvSpPr>
          <p:cNvPr id="23" name="אליפסה 22"/>
          <p:cNvSpPr/>
          <p:nvPr/>
        </p:nvSpPr>
        <p:spPr>
          <a:xfrm>
            <a:off x="1933914" y="3327125"/>
            <a:ext cx="144000" cy="144000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e-IL">
              <a:solidFill>
                <a:schemeClr val="bg1"/>
              </a:solidFill>
            </a:endParaRPr>
          </a:p>
        </p:txBody>
      </p:sp>
      <p:sp>
        <p:nvSpPr>
          <p:cNvPr id="24" name="אליפסה 23"/>
          <p:cNvSpPr/>
          <p:nvPr/>
        </p:nvSpPr>
        <p:spPr>
          <a:xfrm>
            <a:off x="2423719" y="2926437"/>
            <a:ext cx="144000" cy="144000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e-IL">
              <a:solidFill>
                <a:schemeClr val="bg1"/>
              </a:solidFill>
            </a:endParaRPr>
          </a:p>
        </p:txBody>
      </p:sp>
      <p:sp>
        <p:nvSpPr>
          <p:cNvPr id="25" name="אליפסה 24"/>
          <p:cNvSpPr/>
          <p:nvPr/>
        </p:nvSpPr>
        <p:spPr>
          <a:xfrm>
            <a:off x="1555459" y="5367890"/>
            <a:ext cx="144000" cy="144000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e-IL">
              <a:solidFill>
                <a:schemeClr val="bg1"/>
              </a:solidFill>
            </a:endParaRPr>
          </a:p>
        </p:txBody>
      </p:sp>
      <p:sp>
        <p:nvSpPr>
          <p:cNvPr id="26" name="אליפסה 25"/>
          <p:cNvSpPr/>
          <p:nvPr/>
        </p:nvSpPr>
        <p:spPr>
          <a:xfrm>
            <a:off x="368113" y="2477637"/>
            <a:ext cx="144000" cy="144000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e-IL">
              <a:solidFill>
                <a:schemeClr val="bg1"/>
              </a:solidFill>
            </a:endParaRPr>
          </a:p>
        </p:txBody>
      </p:sp>
      <p:sp>
        <p:nvSpPr>
          <p:cNvPr id="27" name="אליפסה 26"/>
          <p:cNvSpPr/>
          <p:nvPr/>
        </p:nvSpPr>
        <p:spPr>
          <a:xfrm>
            <a:off x="520513" y="2630037"/>
            <a:ext cx="144000" cy="144000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e-IL">
              <a:solidFill>
                <a:schemeClr val="bg1"/>
              </a:solidFill>
            </a:endParaRPr>
          </a:p>
        </p:txBody>
      </p:sp>
      <p:sp>
        <p:nvSpPr>
          <p:cNvPr id="28" name="אליפסה 27"/>
          <p:cNvSpPr/>
          <p:nvPr/>
        </p:nvSpPr>
        <p:spPr>
          <a:xfrm>
            <a:off x="535342" y="2417584"/>
            <a:ext cx="144000" cy="144000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e-IL">
              <a:solidFill>
                <a:schemeClr val="bg1"/>
              </a:solidFill>
            </a:endParaRPr>
          </a:p>
        </p:txBody>
      </p:sp>
      <p:sp>
        <p:nvSpPr>
          <p:cNvPr id="29" name="אליפסה 28"/>
          <p:cNvSpPr/>
          <p:nvPr/>
        </p:nvSpPr>
        <p:spPr>
          <a:xfrm>
            <a:off x="4604999" y="5170760"/>
            <a:ext cx="144000" cy="144000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e-IL">
              <a:solidFill>
                <a:schemeClr val="bg1"/>
              </a:solidFill>
            </a:endParaRPr>
          </a:p>
        </p:txBody>
      </p:sp>
      <p:sp>
        <p:nvSpPr>
          <p:cNvPr id="30" name="כותרת 1"/>
          <p:cNvSpPr txBox="1">
            <a:spLocks/>
          </p:cNvSpPr>
          <p:nvPr/>
        </p:nvSpPr>
        <p:spPr>
          <a:xfrm>
            <a:off x="6126481" y="3038"/>
            <a:ext cx="5830638" cy="1082535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4000" dirty="0" smtClean="0">
                <a:solidFill>
                  <a:schemeClr val="bg1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מועצה אזורית בני שמעון</a:t>
            </a:r>
            <a:endParaRPr lang="he-IL" sz="4000" dirty="0">
              <a:solidFill>
                <a:schemeClr val="bg1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21" name="תיבת טקסט 2"/>
          <p:cNvSpPr txBox="1">
            <a:spLocks noChangeArrowheads="1"/>
          </p:cNvSpPr>
          <p:nvPr/>
        </p:nvSpPr>
        <p:spPr bwMode="auto">
          <a:xfrm flipH="1">
            <a:off x="3994236" y="3376729"/>
            <a:ext cx="1221525" cy="365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rtl="0"/>
            <a:r>
              <a:rPr lang="he-IL" sz="1400" b="1" dirty="0" smtClean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כרמים</a:t>
            </a:r>
            <a:endParaRPr lang="en-US" sz="1200" dirty="0">
              <a:solidFill>
                <a:schemeClr val="bg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1" name="תיבת טקסט 2"/>
          <p:cNvSpPr txBox="1">
            <a:spLocks noChangeArrowheads="1"/>
          </p:cNvSpPr>
          <p:nvPr/>
        </p:nvSpPr>
        <p:spPr bwMode="auto">
          <a:xfrm flipH="1">
            <a:off x="3262827" y="2077124"/>
            <a:ext cx="1221525" cy="365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rtl="0"/>
            <a:r>
              <a:rPr lang="he-IL" sz="1400" b="1" dirty="0" smtClean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שומריה</a:t>
            </a:r>
            <a:endParaRPr lang="en-US" sz="1200" dirty="0">
              <a:solidFill>
                <a:schemeClr val="bg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2" name="תיבת טקסט 2"/>
          <p:cNvSpPr txBox="1">
            <a:spLocks noChangeArrowheads="1"/>
          </p:cNvSpPr>
          <p:nvPr/>
        </p:nvSpPr>
        <p:spPr bwMode="auto">
          <a:xfrm flipH="1">
            <a:off x="3029926" y="2525710"/>
            <a:ext cx="1221525" cy="365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rtl="0"/>
            <a:r>
              <a:rPr lang="he-IL" sz="1400" b="1" dirty="0" smtClean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להב</a:t>
            </a:r>
            <a:endParaRPr lang="en-US" sz="1200" dirty="0">
              <a:solidFill>
                <a:schemeClr val="bg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3" name="תיבת טקסט 2"/>
          <p:cNvSpPr txBox="1">
            <a:spLocks noChangeArrowheads="1"/>
          </p:cNvSpPr>
          <p:nvPr/>
        </p:nvSpPr>
        <p:spPr bwMode="auto">
          <a:xfrm flipH="1">
            <a:off x="2329108" y="2301417"/>
            <a:ext cx="1221525" cy="365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rtl="0"/>
            <a:r>
              <a:rPr lang="he-IL" sz="1400" b="1" dirty="0" smtClean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דביר</a:t>
            </a:r>
            <a:endParaRPr lang="en-US" sz="1200" dirty="0">
              <a:solidFill>
                <a:schemeClr val="bg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4" name="תיבת טקסט 2"/>
          <p:cNvSpPr txBox="1">
            <a:spLocks noChangeArrowheads="1"/>
          </p:cNvSpPr>
          <p:nvPr/>
        </p:nvSpPr>
        <p:spPr bwMode="auto">
          <a:xfrm flipH="1">
            <a:off x="1555459" y="1571111"/>
            <a:ext cx="1221525" cy="365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rtl="0"/>
            <a:r>
              <a:rPr lang="he-IL" sz="1400" b="1" dirty="0" smtClean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בית קמה</a:t>
            </a:r>
            <a:endParaRPr lang="en-US" sz="1200" dirty="0">
              <a:solidFill>
                <a:schemeClr val="bg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5" name="תיבת טקסט 2"/>
          <p:cNvSpPr txBox="1">
            <a:spLocks noChangeArrowheads="1"/>
          </p:cNvSpPr>
          <p:nvPr/>
        </p:nvSpPr>
        <p:spPr bwMode="auto">
          <a:xfrm flipH="1">
            <a:off x="1510666" y="2525710"/>
            <a:ext cx="1221525" cy="365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rtl="0"/>
            <a:r>
              <a:rPr lang="he-IL" sz="1400" b="1" dirty="0" smtClean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שובל</a:t>
            </a:r>
            <a:endParaRPr lang="en-US" sz="1200" dirty="0">
              <a:solidFill>
                <a:schemeClr val="bg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6" name="תיבת טקסט 2"/>
          <p:cNvSpPr txBox="1">
            <a:spLocks noChangeArrowheads="1"/>
          </p:cNvSpPr>
          <p:nvPr/>
        </p:nvSpPr>
        <p:spPr bwMode="auto">
          <a:xfrm flipH="1">
            <a:off x="1884956" y="2990761"/>
            <a:ext cx="1221525" cy="365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rtl="0"/>
            <a:r>
              <a:rPr lang="he-IL" sz="1400" b="1" dirty="0" smtClean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גבעות בר</a:t>
            </a:r>
            <a:endParaRPr lang="en-US" sz="1200" dirty="0">
              <a:solidFill>
                <a:schemeClr val="bg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7" name="תיבת טקסט 2"/>
          <p:cNvSpPr txBox="1">
            <a:spLocks noChangeArrowheads="1"/>
          </p:cNvSpPr>
          <p:nvPr/>
        </p:nvSpPr>
        <p:spPr bwMode="auto">
          <a:xfrm flipH="1">
            <a:off x="1395150" y="3431559"/>
            <a:ext cx="1221525" cy="541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rtl="0"/>
            <a:r>
              <a:rPr lang="he-IL" sz="1400" b="1" dirty="0" smtClean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משמר הנגב</a:t>
            </a:r>
            <a:endParaRPr lang="en-US" sz="1200" dirty="0">
              <a:solidFill>
                <a:schemeClr val="bg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8" name="תיבת טקסט 2"/>
          <p:cNvSpPr txBox="1">
            <a:spLocks noChangeArrowheads="1"/>
          </p:cNvSpPr>
          <p:nvPr/>
        </p:nvSpPr>
        <p:spPr bwMode="auto">
          <a:xfrm flipH="1">
            <a:off x="4005868" y="5326178"/>
            <a:ext cx="1221525" cy="365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rtl="0"/>
            <a:r>
              <a:rPr lang="he-IL" sz="1400" b="1" dirty="0" smtClean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נבטים</a:t>
            </a:r>
            <a:endParaRPr lang="en-US" sz="1200" dirty="0">
              <a:solidFill>
                <a:schemeClr val="bg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0" name="תיבת טקסט 2"/>
          <p:cNvSpPr txBox="1">
            <a:spLocks noChangeArrowheads="1"/>
          </p:cNvSpPr>
          <p:nvPr/>
        </p:nvSpPr>
        <p:spPr bwMode="auto">
          <a:xfrm flipH="1">
            <a:off x="333934" y="2279060"/>
            <a:ext cx="1221525" cy="541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rtl="0"/>
            <a:r>
              <a:rPr lang="he-IL" sz="1400" b="1" dirty="0" smtClean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ברוש</a:t>
            </a:r>
            <a:endParaRPr lang="en-US" sz="1400" b="1" dirty="0" smtClean="0">
              <a:solidFill>
                <a:schemeClr val="bg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 rtl="0"/>
            <a:r>
              <a:rPr lang="he-IL" sz="1400" b="1" dirty="0" smtClean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תדהר</a:t>
            </a:r>
            <a:endParaRPr lang="en-US" sz="1400" b="1" dirty="0" smtClean="0">
              <a:solidFill>
                <a:schemeClr val="bg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 rtl="0"/>
            <a:r>
              <a:rPr lang="he-IL" sz="1400" b="1" dirty="0" smtClean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תאשור</a:t>
            </a:r>
            <a:endParaRPr lang="en-US" sz="1200" dirty="0">
              <a:solidFill>
                <a:schemeClr val="bg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9" name="תיבת טקסט 2"/>
          <p:cNvSpPr txBox="1">
            <a:spLocks noChangeArrowheads="1"/>
          </p:cNvSpPr>
          <p:nvPr/>
        </p:nvSpPr>
        <p:spPr bwMode="auto">
          <a:xfrm flipH="1">
            <a:off x="1008385" y="5507574"/>
            <a:ext cx="1221525" cy="365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rtl="0"/>
            <a:r>
              <a:rPr lang="he-IL" sz="1400" b="1" dirty="0" smtClean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חצרים</a:t>
            </a:r>
            <a:endParaRPr lang="en-US" sz="1200" dirty="0">
              <a:solidFill>
                <a:schemeClr val="bg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1" name="תמונה 4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5" y="39969"/>
            <a:ext cx="2160000" cy="58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5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צורה חופשית 46"/>
          <p:cNvSpPr/>
          <p:nvPr/>
        </p:nvSpPr>
        <p:spPr>
          <a:xfrm>
            <a:off x="9595855" y="4997149"/>
            <a:ext cx="1356237" cy="1272576"/>
          </a:xfrm>
          <a:custGeom>
            <a:avLst/>
            <a:gdLst>
              <a:gd name="connsiteX0" fmla="*/ 740980 w 772511"/>
              <a:gd name="connsiteY0" fmla="*/ 220717 h 867104"/>
              <a:gd name="connsiteX1" fmla="*/ 646387 w 772511"/>
              <a:gd name="connsiteY1" fmla="*/ 47297 h 867104"/>
              <a:gd name="connsiteX2" fmla="*/ 614856 w 772511"/>
              <a:gd name="connsiteY2" fmla="*/ 0 h 867104"/>
              <a:gd name="connsiteX3" fmla="*/ 504497 w 772511"/>
              <a:gd name="connsiteY3" fmla="*/ 31531 h 867104"/>
              <a:gd name="connsiteX4" fmla="*/ 472966 w 772511"/>
              <a:gd name="connsiteY4" fmla="*/ 126124 h 867104"/>
              <a:gd name="connsiteX5" fmla="*/ 488731 w 772511"/>
              <a:gd name="connsiteY5" fmla="*/ 189186 h 867104"/>
              <a:gd name="connsiteX6" fmla="*/ 520263 w 772511"/>
              <a:gd name="connsiteY6" fmla="*/ 220717 h 867104"/>
              <a:gd name="connsiteX7" fmla="*/ 536028 w 772511"/>
              <a:gd name="connsiteY7" fmla="*/ 268014 h 867104"/>
              <a:gd name="connsiteX8" fmla="*/ 520263 w 772511"/>
              <a:gd name="connsiteY8" fmla="*/ 331076 h 867104"/>
              <a:gd name="connsiteX9" fmla="*/ 472966 w 772511"/>
              <a:gd name="connsiteY9" fmla="*/ 346842 h 867104"/>
              <a:gd name="connsiteX10" fmla="*/ 94594 w 772511"/>
              <a:gd name="connsiteY10" fmla="*/ 331076 h 867104"/>
              <a:gd name="connsiteX11" fmla="*/ 47297 w 772511"/>
              <a:gd name="connsiteY11" fmla="*/ 299545 h 867104"/>
              <a:gd name="connsiteX12" fmla="*/ 0 w 772511"/>
              <a:gd name="connsiteY12" fmla="*/ 283780 h 867104"/>
              <a:gd name="connsiteX13" fmla="*/ 47297 w 772511"/>
              <a:gd name="connsiteY13" fmla="*/ 315311 h 867104"/>
              <a:gd name="connsiteX14" fmla="*/ 63063 w 772511"/>
              <a:gd name="connsiteY14" fmla="*/ 614855 h 867104"/>
              <a:gd name="connsiteX15" fmla="*/ 31531 w 772511"/>
              <a:gd name="connsiteY15" fmla="*/ 646386 h 867104"/>
              <a:gd name="connsiteX16" fmla="*/ 15766 w 772511"/>
              <a:gd name="connsiteY16" fmla="*/ 693683 h 867104"/>
              <a:gd name="connsiteX17" fmla="*/ 283780 w 772511"/>
              <a:gd name="connsiteY17" fmla="*/ 756745 h 867104"/>
              <a:gd name="connsiteX18" fmla="*/ 362607 w 772511"/>
              <a:gd name="connsiteY18" fmla="*/ 835573 h 867104"/>
              <a:gd name="connsiteX19" fmla="*/ 409904 w 772511"/>
              <a:gd name="connsiteY19" fmla="*/ 867104 h 867104"/>
              <a:gd name="connsiteX20" fmla="*/ 472966 w 772511"/>
              <a:gd name="connsiteY20" fmla="*/ 851338 h 867104"/>
              <a:gd name="connsiteX21" fmla="*/ 551794 w 772511"/>
              <a:gd name="connsiteY21" fmla="*/ 772511 h 867104"/>
              <a:gd name="connsiteX22" fmla="*/ 662152 w 772511"/>
              <a:gd name="connsiteY22" fmla="*/ 756745 h 867104"/>
              <a:gd name="connsiteX23" fmla="*/ 756745 w 772511"/>
              <a:gd name="connsiteY23" fmla="*/ 740980 h 867104"/>
              <a:gd name="connsiteX24" fmla="*/ 725214 w 772511"/>
              <a:gd name="connsiteY24" fmla="*/ 599090 h 867104"/>
              <a:gd name="connsiteX25" fmla="*/ 740980 w 772511"/>
              <a:gd name="connsiteY25" fmla="*/ 394138 h 867104"/>
              <a:gd name="connsiteX26" fmla="*/ 772511 w 772511"/>
              <a:gd name="connsiteY26" fmla="*/ 299545 h 867104"/>
              <a:gd name="connsiteX27" fmla="*/ 740980 w 772511"/>
              <a:gd name="connsiteY27" fmla="*/ 220717 h 86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72511" h="867104">
                <a:moveTo>
                  <a:pt x="740980" y="220717"/>
                </a:moveTo>
                <a:cubicBezTo>
                  <a:pt x="695375" y="106704"/>
                  <a:pt x="725147" y="165438"/>
                  <a:pt x="646387" y="47297"/>
                </a:cubicBezTo>
                <a:lnTo>
                  <a:pt x="614856" y="0"/>
                </a:lnTo>
                <a:cubicBezTo>
                  <a:pt x="578070" y="10510"/>
                  <a:pt x="533092" y="6114"/>
                  <a:pt x="504497" y="31531"/>
                </a:cubicBezTo>
                <a:cubicBezTo>
                  <a:pt x="479656" y="53612"/>
                  <a:pt x="472966" y="126124"/>
                  <a:pt x="472966" y="126124"/>
                </a:cubicBezTo>
                <a:cubicBezTo>
                  <a:pt x="478221" y="147145"/>
                  <a:pt x="479041" y="169806"/>
                  <a:pt x="488731" y="189186"/>
                </a:cubicBezTo>
                <a:cubicBezTo>
                  <a:pt x="495378" y="202481"/>
                  <a:pt x="512615" y="207971"/>
                  <a:pt x="520263" y="220717"/>
                </a:cubicBezTo>
                <a:cubicBezTo>
                  <a:pt x="528813" y="234967"/>
                  <a:pt x="530773" y="252248"/>
                  <a:pt x="536028" y="268014"/>
                </a:cubicBezTo>
                <a:cubicBezTo>
                  <a:pt x="530773" y="289035"/>
                  <a:pt x="533799" y="314156"/>
                  <a:pt x="520263" y="331076"/>
                </a:cubicBezTo>
                <a:cubicBezTo>
                  <a:pt x="509882" y="344053"/>
                  <a:pt x="489585" y="346842"/>
                  <a:pt x="472966" y="346842"/>
                </a:cubicBezTo>
                <a:cubicBezTo>
                  <a:pt x="346733" y="346842"/>
                  <a:pt x="220718" y="336331"/>
                  <a:pt x="94594" y="331076"/>
                </a:cubicBezTo>
                <a:cubicBezTo>
                  <a:pt x="78828" y="320566"/>
                  <a:pt x="64245" y="308019"/>
                  <a:pt x="47297" y="299545"/>
                </a:cubicBezTo>
                <a:cubicBezTo>
                  <a:pt x="32433" y="292113"/>
                  <a:pt x="0" y="267162"/>
                  <a:pt x="0" y="283780"/>
                </a:cubicBezTo>
                <a:cubicBezTo>
                  <a:pt x="0" y="302728"/>
                  <a:pt x="31531" y="304801"/>
                  <a:pt x="47297" y="315311"/>
                </a:cubicBezTo>
                <a:cubicBezTo>
                  <a:pt x="91611" y="448254"/>
                  <a:pt x="99692" y="431711"/>
                  <a:pt x="63063" y="614855"/>
                </a:cubicBezTo>
                <a:cubicBezTo>
                  <a:pt x="60148" y="629430"/>
                  <a:pt x="42042" y="635876"/>
                  <a:pt x="31531" y="646386"/>
                </a:cubicBezTo>
                <a:cubicBezTo>
                  <a:pt x="26276" y="662152"/>
                  <a:pt x="15766" y="677065"/>
                  <a:pt x="15766" y="693683"/>
                </a:cubicBezTo>
                <a:cubicBezTo>
                  <a:pt x="15766" y="818254"/>
                  <a:pt x="229919" y="753379"/>
                  <a:pt x="283780" y="756745"/>
                </a:cubicBezTo>
                <a:cubicBezTo>
                  <a:pt x="409906" y="840830"/>
                  <a:pt x="257501" y="730467"/>
                  <a:pt x="362607" y="835573"/>
                </a:cubicBezTo>
                <a:cubicBezTo>
                  <a:pt x="376005" y="848971"/>
                  <a:pt x="394138" y="856594"/>
                  <a:pt x="409904" y="867104"/>
                </a:cubicBezTo>
                <a:cubicBezTo>
                  <a:pt x="430925" y="861849"/>
                  <a:pt x="454937" y="863357"/>
                  <a:pt x="472966" y="851338"/>
                </a:cubicBezTo>
                <a:cubicBezTo>
                  <a:pt x="547495" y="801652"/>
                  <a:pt x="456244" y="801176"/>
                  <a:pt x="551794" y="772511"/>
                </a:cubicBezTo>
                <a:cubicBezTo>
                  <a:pt x="587386" y="761833"/>
                  <a:pt x="625425" y="762395"/>
                  <a:pt x="662152" y="756745"/>
                </a:cubicBezTo>
                <a:cubicBezTo>
                  <a:pt x="693746" y="751884"/>
                  <a:pt x="725214" y="746235"/>
                  <a:pt x="756745" y="740980"/>
                </a:cubicBezTo>
                <a:cubicBezTo>
                  <a:pt x="750666" y="716664"/>
                  <a:pt x="725214" y="619098"/>
                  <a:pt x="725214" y="599090"/>
                </a:cubicBezTo>
                <a:cubicBezTo>
                  <a:pt x="725214" y="530571"/>
                  <a:pt x="730293" y="461819"/>
                  <a:pt x="740980" y="394138"/>
                </a:cubicBezTo>
                <a:cubicBezTo>
                  <a:pt x="746164" y="361308"/>
                  <a:pt x="772511" y="299545"/>
                  <a:pt x="772511" y="299545"/>
                </a:cubicBezTo>
                <a:lnTo>
                  <a:pt x="740980" y="22071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e-IL"/>
          </a:p>
        </p:txBody>
      </p:sp>
      <p:sp>
        <p:nvSpPr>
          <p:cNvPr id="48" name="צורה חופשית 47"/>
          <p:cNvSpPr/>
          <p:nvPr/>
        </p:nvSpPr>
        <p:spPr>
          <a:xfrm>
            <a:off x="6319605" y="1385883"/>
            <a:ext cx="4543104" cy="4883842"/>
          </a:xfrm>
          <a:custGeom>
            <a:avLst/>
            <a:gdLst>
              <a:gd name="connsiteX0" fmla="*/ 3468413 w 3662749"/>
              <a:gd name="connsiteY0" fmla="*/ 2475186 h 4035972"/>
              <a:gd name="connsiteX1" fmla="*/ 3389586 w 3662749"/>
              <a:gd name="connsiteY1" fmla="*/ 2506717 h 4035972"/>
              <a:gd name="connsiteX2" fmla="*/ 3326524 w 3662749"/>
              <a:gd name="connsiteY2" fmla="*/ 2522482 h 4035972"/>
              <a:gd name="connsiteX3" fmla="*/ 3279227 w 3662749"/>
              <a:gd name="connsiteY3" fmla="*/ 2554013 h 4035972"/>
              <a:gd name="connsiteX4" fmla="*/ 3231931 w 3662749"/>
              <a:gd name="connsiteY4" fmla="*/ 2569779 h 4035972"/>
              <a:gd name="connsiteX5" fmla="*/ 3090041 w 3662749"/>
              <a:gd name="connsiteY5" fmla="*/ 2538248 h 4035972"/>
              <a:gd name="connsiteX6" fmla="*/ 3042744 w 3662749"/>
              <a:gd name="connsiteY6" fmla="*/ 2506717 h 4035972"/>
              <a:gd name="connsiteX7" fmla="*/ 2995448 w 3662749"/>
              <a:gd name="connsiteY7" fmla="*/ 2538248 h 4035972"/>
              <a:gd name="connsiteX8" fmla="*/ 2837793 w 3662749"/>
              <a:gd name="connsiteY8" fmla="*/ 2569779 h 4035972"/>
              <a:gd name="connsiteX9" fmla="*/ 2806262 w 3662749"/>
              <a:gd name="connsiteY9" fmla="*/ 2522482 h 4035972"/>
              <a:gd name="connsiteX10" fmla="*/ 2853558 w 3662749"/>
              <a:gd name="connsiteY10" fmla="*/ 2396358 h 4035972"/>
              <a:gd name="connsiteX11" fmla="*/ 2806262 w 3662749"/>
              <a:gd name="connsiteY11" fmla="*/ 2364827 h 4035972"/>
              <a:gd name="connsiteX12" fmla="*/ 2758965 w 3662749"/>
              <a:gd name="connsiteY12" fmla="*/ 2317531 h 4035972"/>
              <a:gd name="connsiteX13" fmla="*/ 2617075 w 3662749"/>
              <a:gd name="connsiteY13" fmla="*/ 2286000 h 4035972"/>
              <a:gd name="connsiteX14" fmla="*/ 2522482 w 3662749"/>
              <a:gd name="connsiteY14" fmla="*/ 2254469 h 4035972"/>
              <a:gd name="connsiteX15" fmla="*/ 2475186 w 3662749"/>
              <a:gd name="connsiteY15" fmla="*/ 2238703 h 4035972"/>
              <a:gd name="connsiteX16" fmla="*/ 2427889 w 3662749"/>
              <a:gd name="connsiteY16" fmla="*/ 2191406 h 4035972"/>
              <a:gd name="connsiteX17" fmla="*/ 2333296 w 3662749"/>
              <a:gd name="connsiteY17" fmla="*/ 2128344 h 4035972"/>
              <a:gd name="connsiteX18" fmla="*/ 2238703 w 3662749"/>
              <a:gd name="connsiteY18" fmla="*/ 2144110 h 4035972"/>
              <a:gd name="connsiteX19" fmla="*/ 2191407 w 3662749"/>
              <a:gd name="connsiteY19" fmla="*/ 2175641 h 4035972"/>
              <a:gd name="connsiteX20" fmla="*/ 2144110 w 3662749"/>
              <a:gd name="connsiteY20" fmla="*/ 2191406 h 4035972"/>
              <a:gd name="connsiteX21" fmla="*/ 2096813 w 3662749"/>
              <a:gd name="connsiteY21" fmla="*/ 2222937 h 4035972"/>
              <a:gd name="connsiteX22" fmla="*/ 2002220 w 3662749"/>
              <a:gd name="connsiteY22" fmla="*/ 2254469 h 4035972"/>
              <a:gd name="connsiteX23" fmla="*/ 1970689 w 3662749"/>
              <a:gd name="connsiteY23" fmla="*/ 2222937 h 4035972"/>
              <a:gd name="connsiteX24" fmla="*/ 1954924 w 3662749"/>
              <a:gd name="connsiteY24" fmla="*/ 2175641 h 4035972"/>
              <a:gd name="connsiteX25" fmla="*/ 1907627 w 3662749"/>
              <a:gd name="connsiteY25" fmla="*/ 2144110 h 4035972"/>
              <a:gd name="connsiteX26" fmla="*/ 1734207 w 3662749"/>
              <a:gd name="connsiteY26" fmla="*/ 2175641 h 4035972"/>
              <a:gd name="connsiteX27" fmla="*/ 1639613 w 3662749"/>
              <a:gd name="connsiteY27" fmla="*/ 2238703 h 4035972"/>
              <a:gd name="connsiteX28" fmla="*/ 1655379 w 3662749"/>
              <a:gd name="connsiteY28" fmla="*/ 2317531 h 4035972"/>
              <a:gd name="connsiteX29" fmla="*/ 1671144 w 3662749"/>
              <a:gd name="connsiteY29" fmla="*/ 2364827 h 4035972"/>
              <a:gd name="connsiteX30" fmla="*/ 1639613 w 3662749"/>
              <a:gd name="connsiteY30" fmla="*/ 2412124 h 4035972"/>
              <a:gd name="connsiteX31" fmla="*/ 1545020 w 3662749"/>
              <a:gd name="connsiteY31" fmla="*/ 2443655 h 4035972"/>
              <a:gd name="connsiteX32" fmla="*/ 1466193 w 3662749"/>
              <a:gd name="connsiteY32" fmla="*/ 2538248 h 4035972"/>
              <a:gd name="connsiteX33" fmla="*/ 1403131 w 3662749"/>
              <a:gd name="connsiteY33" fmla="*/ 2680137 h 4035972"/>
              <a:gd name="connsiteX34" fmla="*/ 1371600 w 3662749"/>
              <a:gd name="connsiteY34" fmla="*/ 2711669 h 4035972"/>
              <a:gd name="connsiteX35" fmla="*/ 1340069 w 3662749"/>
              <a:gd name="connsiteY35" fmla="*/ 2932386 h 4035972"/>
              <a:gd name="connsiteX36" fmla="*/ 1324303 w 3662749"/>
              <a:gd name="connsiteY36" fmla="*/ 2979682 h 4035972"/>
              <a:gd name="connsiteX37" fmla="*/ 1292772 w 3662749"/>
              <a:gd name="connsiteY37" fmla="*/ 3090041 h 4035972"/>
              <a:gd name="connsiteX38" fmla="*/ 1308538 w 3662749"/>
              <a:gd name="connsiteY38" fmla="*/ 3216165 h 4035972"/>
              <a:gd name="connsiteX39" fmla="*/ 1340069 w 3662749"/>
              <a:gd name="connsiteY39" fmla="*/ 3310758 h 4035972"/>
              <a:gd name="connsiteX40" fmla="*/ 1387365 w 3662749"/>
              <a:gd name="connsiteY40" fmla="*/ 3610303 h 4035972"/>
              <a:gd name="connsiteX41" fmla="*/ 1403131 w 3662749"/>
              <a:gd name="connsiteY41" fmla="*/ 3657600 h 4035972"/>
              <a:gd name="connsiteX42" fmla="*/ 1418896 w 3662749"/>
              <a:gd name="connsiteY42" fmla="*/ 3704896 h 4035972"/>
              <a:gd name="connsiteX43" fmla="*/ 1308538 w 3662749"/>
              <a:gd name="connsiteY43" fmla="*/ 3815255 h 4035972"/>
              <a:gd name="connsiteX44" fmla="*/ 1213944 w 3662749"/>
              <a:gd name="connsiteY44" fmla="*/ 3878317 h 4035972"/>
              <a:gd name="connsiteX45" fmla="*/ 1166648 w 3662749"/>
              <a:gd name="connsiteY45" fmla="*/ 3909848 h 4035972"/>
              <a:gd name="connsiteX46" fmla="*/ 1119351 w 3662749"/>
              <a:gd name="connsiteY46" fmla="*/ 3925613 h 4035972"/>
              <a:gd name="connsiteX47" fmla="*/ 1072055 w 3662749"/>
              <a:gd name="connsiteY47" fmla="*/ 3957144 h 4035972"/>
              <a:gd name="connsiteX48" fmla="*/ 1024758 w 3662749"/>
              <a:gd name="connsiteY48" fmla="*/ 3972910 h 4035972"/>
              <a:gd name="connsiteX49" fmla="*/ 930165 w 3662749"/>
              <a:gd name="connsiteY49" fmla="*/ 4035972 h 4035972"/>
              <a:gd name="connsiteX50" fmla="*/ 867103 w 3662749"/>
              <a:gd name="connsiteY50" fmla="*/ 3972910 h 4035972"/>
              <a:gd name="connsiteX51" fmla="*/ 819807 w 3662749"/>
              <a:gd name="connsiteY51" fmla="*/ 3941379 h 4035972"/>
              <a:gd name="connsiteX52" fmla="*/ 788275 w 3662749"/>
              <a:gd name="connsiteY52" fmla="*/ 3909848 h 4035972"/>
              <a:gd name="connsiteX53" fmla="*/ 756744 w 3662749"/>
              <a:gd name="connsiteY53" fmla="*/ 3862551 h 4035972"/>
              <a:gd name="connsiteX54" fmla="*/ 662151 w 3662749"/>
              <a:gd name="connsiteY54" fmla="*/ 3799489 h 4035972"/>
              <a:gd name="connsiteX55" fmla="*/ 614855 w 3662749"/>
              <a:gd name="connsiteY55" fmla="*/ 3767958 h 4035972"/>
              <a:gd name="connsiteX56" fmla="*/ 567558 w 3662749"/>
              <a:gd name="connsiteY56" fmla="*/ 3736427 h 4035972"/>
              <a:gd name="connsiteX57" fmla="*/ 551793 w 3662749"/>
              <a:gd name="connsiteY57" fmla="*/ 3689131 h 4035972"/>
              <a:gd name="connsiteX58" fmla="*/ 599089 w 3662749"/>
              <a:gd name="connsiteY58" fmla="*/ 3673365 h 4035972"/>
              <a:gd name="connsiteX59" fmla="*/ 693682 w 3662749"/>
              <a:gd name="connsiteY59" fmla="*/ 3610303 h 4035972"/>
              <a:gd name="connsiteX60" fmla="*/ 740979 w 3662749"/>
              <a:gd name="connsiteY60" fmla="*/ 3231931 h 4035972"/>
              <a:gd name="connsiteX61" fmla="*/ 819807 w 3662749"/>
              <a:gd name="connsiteY61" fmla="*/ 3153103 h 4035972"/>
              <a:gd name="connsiteX62" fmla="*/ 882869 w 3662749"/>
              <a:gd name="connsiteY62" fmla="*/ 3058510 h 4035972"/>
              <a:gd name="connsiteX63" fmla="*/ 914400 w 3662749"/>
              <a:gd name="connsiteY63" fmla="*/ 3011213 h 4035972"/>
              <a:gd name="connsiteX64" fmla="*/ 930165 w 3662749"/>
              <a:gd name="connsiteY64" fmla="*/ 2806262 h 4035972"/>
              <a:gd name="connsiteX65" fmla="*/ 898634 w 3662749"/>
              <a:gd name="connsiteY65" fmla="*/ 2758965 h 4035972"/>
              <a:gd name="connsiteX66" fmla="*/ 851338 w 3662749"/>
              <a:gd name="connsiteY66" fmla="*/ 2727434 h 4035972"/>
              <a:gd name="connsiteX67" fmla="*/ 867103 w 3662749"/>
              <a:gd name="connsiteY67" fmla="*/ 2680137 h 4035972"/>
              <a:gd name="connsiteX68" fmla="*/ 961696 w 3662749"/>
              <a:gd name="connsiteY68" fmla="*/ 2617075 h 4035972"/>
              <a:gd name="connsiteX69" fmla="*/ 993227 w 3662749"/>
              <a:gd name="connsiteY69" fmla="*/ 2569779 h 4035972"/>
              <a:gd name="connsiteX70" fmla="*/ 1056289 w 3662749"/>
              <a:gd name="connsiteY70" fmla="*/ 2427889 h 4035972"/>
              <a:gd name="connsiteX71" fmla="*/ 1072055 w 3662749"/>
              <a:gd name="connsiteY71" fmla="*/ 2364827 h 4035972"/>
              <a:gd name="connsiteX72" fmla="*/ 1024758 w 3662749"/>
              <a:gd name="connsiteY72" fmla="*/ 2144110 h 4035972"/>
              <a:gd name="connsiteX73" fmla="*/ 1008993 w 3662749"/>
              <a:gd name="connsiteY73" fmla="*/ 2096813 h 4035972"/>
              <a:gd name="connsiteX74" fmla="*/ 961696 w 3662749"/>
              <a:gd name="connsiteY74" fmla="*/ 2065282 h 4035972"/>
              <a:gd name="connsiteX75" fmla="*/ 914400 w 3662749"/>
              <a:gd name="connsiteY75" fmla="*/ 2049517 h 4035972"/>
              <a:gd name="connsiteX76" fmla="*/ 851338 w 3662749"/>
              <a:gd name="connsiteY76" fmla="*/ 2017986 h 4035972"/>
              <a:gd name="connsiteX77" fmla="*/ 804041 w 3662749"/>
              <a:gd name="connsiteY77" fmla="*/ 1986455 h 4035972"/>
              <a:gd name="connsiteX78" fmla="*/ 709448 w 3662749"/>
              <a:gd name="connsiteY78" fmla="*/ 1954924 h 4035972"/>
              <a:gd name="connsiteX79" fmla="*/ 662151 w 3662749"/>
              <a:gd name="connsiteY79" fmla="*/ 1939158 h 4035972"/>
              <a:gd name="connsiteX80" fmla="*/ 599089 w 3662749"/>
              <a:gd name="connsiteY80" fmla="*/ 1923393 h 4035972"/>
              <a:gd name="connsiteX81" fmla="*/ 504496 w 3662749"/>
              <a:gd name="connsiteY81" fmla="*/ 1891862 h 4035972"/>
              <a:gd name="connsiteX82" fmla="*/ 409903 w 3662749"/>
              <a:gd name="connsiteY82" fmla="*/ 1828800 h 4035972"/>
              <a:gd name="connsiteX83" fmla="*/ 331075 w 3662749"/>
              <a:gd name="connsiteY83" fmla="*/ 1749972 h 4035972"/>
              <a:gd name="connsiteX84" fmla="*/ 299544 w 3662749"/>
              <a:gd name="connsiteY84" fmla="*/ 1702675 h 4035972"/>
              <a:gd name="connsiteX85" fmla="*/ 252248 w 3662749"/>
              <a:gd name="connsiteY85" fmla="*/ 1671144 h 4035972"/>
              <a:gd name="connsiteX86" fmla="*/ 173420 w 3662749"/>
              <a:gd name="connsiteY86" fmla="*/ 1560786 h 4035972"/>
              <a:gd name="connsiteX87" fmla="*/ 126124 w 3662749"/>
              <a:gd name="connsiteY87" fmla="*/ 1529255 h 4035972"/>
              <a:gd name="connsiteX88" fmla="*/ 78827 w 3662749"/>
              <a:gd name="connsiteY88" fmla="*/ 1434662 h 4035972"/>
              <a:gd name="connsiteX89" fmla="*/ 15765 w 3662749"/>
              <a:gd name="connsiteY89" fmla="*/ 1340069 h 4035972"/>
              <a:gd name="connsiteX90" fmla="*/ 0 w 3662749"/>
              <a:gd name="connsiteY90" fmla="*/ 1292772 h 4035972"/>
              <a:gd name="connsiteX91" fmla="*/ 346841 w 3662749"/>
              <a:gd name="connsiteY91" fmla="*/ 1229710 h 4035972"/>
              <a:gd name="connsiteX92" fmla="*/ 409903 w 3662749"/>
              <a:gd name="connsiteY92" fmla="*/ 1150882 h 4035972"/>
              <a:gd name="connsiteX93" fmla="*/ 472965 w 3662749"/>
              <a:gd name="connsiteY93" fmla="*/ 1182413 h 4035972"/>
              <a:gd name="connsiteX94" fmla="*/ 567558 w 3662749"/>
              <a:gd name="connsiteY94" fmla="*/ 1213944 h 4035972"/>
              <a:gd name="connsiteX95" fmla="*/ 614855 w 3662749"/>
              <a:gd name="connsiteY95" fmla="*/ 1198179 h 4035972"/>
              <a:gd name="connsiteX96" fmla="*/ 709448 w 3662749"/>
              <a:gd name="connsiteY96" fmla="*/ 1150882 h 4035972"/>
              <a:gd name="connsiteX97" fmla="*/ 756744 w 3662749"/>
              <a:gd name="connsiteY97" fmla="*/ 1103586 h 4035972"/>
              <a:gd name="connsiteX98" fmla="*/ 819807 w 3662749"/>
              <a:gd name="connsiteY98" fmla="*/ 1024758 h 4035972"/>
              <a:gd name="connsiteX99" fmla="*/ 851338 w 3662749"/>
              <a:gd name="connsiteY99" fmla="*/ 851337 h 4035972"/>
              <a:gd name="connsiteX100" fmla="*/ 945931 w 3662749"/>
              <a:gd name="connsiteY100" fmla="*/ 662151 h 4035972"/>
              <a:gd name="connsiteX101" fmla="*/ 1040524 w 3662749"/>
              <a:gd name="connsiteY101" fmla="*/ 583324 h 4035972"/>
              <a:gd name="connsiteX102" fmla="*/ 1087820 w 3662749"/>
              <a:gd name="connsiteY102" fmla="*/ 567558 h 4035972"/>
              <a:gd name="connsiteX103" fmla="*/ 1119351 w 3662749"/>
              <a:gd name="connsiteY103" fmla="*/ 520262 h 4035972"/>
              <a:gd name="connsiteX104" fmla="*/ 1213944 w 3662749"/>
              <a:gd name="connsiteY104" fmla="*/ 488731 h 4035972"/>
              <a:gd name="connsiteX105" fmla="*/ 1340069 w 3662749"/>
              <a:gd name="connsiteY105" fmla="*/ 394137 h 4035972"/>
              <a:gd name="connsiteX106" fmla="*/ 1371600 w 3662749"/>
              <a:gd name="connsiteY106" fmla="*/ 346841 h 4035972"/>
              <a:gd name="connsiteX107" fmla="*/ 1355834 w 3662749"/>
              <a:gd name="connsiteY107" fmla="*/ 126124 h 4035972"/>
              <a:gd name="connsiteX108" fmla="*/ 1340069 w 3662749"/>
              <a:gd name="connsiteY108" fmla="*/ 78827 h 4035972"/>
              <a:gd name="connsiteX109" fmla="*/ 1355834 w 3662749"/>
              <a:gd name="connsiteY109" fmla="*/ 0 h 4035972"/>
              <a:gd name="connsiteX110" fmla="*/ 1497724 w 3662749"/>
              <a:gd name="connsiteY110" fmla="*/ 15765 h 4035972"/>
              <a:gd name="connsiteX111" fmla="*/ 1592317 w 3662749"/>
              <a:gd name="connsiteY111" fmla="*/ 31531 h 4035972"/>
              <a:gd name="connsiteX112" fmla="*/ 1828800 w 3662749"/>
              <a:gd name="connsiteY112" fmla="*/ 47296 h 4035972"/>
              <a:gd name="connsiteX113" fmla="*/ 1860331 w 3662749"/>
              <a:gd name="connsiteY113" fmla="*/ 141889 h 4035972"/>
              <a:gd name="connsiteX114" fmla="*/ 1876096 w 3662749"/>
              <a:gd name="connsiteY114" fmla="*/ 189186 h 4035972"/>
              <a:gd name="connsiteX115" fmla="*/ 1939158 w 3662749"/>
              <a:gd name="connsiteY115" fmla="*/ 283779 h 4035972"/>
              <a:gd name="connsiteX116" fmla="*/ 2002220 w 3662749"/>
              <a:gd name="connsiteY116" fmla="*/ 299544 h 4035972"/>
              <a:gd name="connsiteX117" fmla="*/ 2222938 w 3662749"/>
              <a:gd name="connsiteY117" fmla="*/ 394137 h 4035972"/>
              <a:gd name="connsiteX118" fmla="*/ 2270234 w 3662749"/>
              <a:gd name="connsiteY118" fmla="*/ 409903 h 4035972"/>
              <a:gd name="connsiteX119" fmla="*/ 2317531 w 3662749"/>
              <a:gd name="connsiteY119" fmla="*/ 425669 h 4035972"/>
              <a:gd name="connsiteX120" fmla="*/ 2427889 w 3662749"/>
              <a:gd name="connsiteY120" fmla="*/ 551793 h 4035972"/>
              <a:gd name="connsiteX121" fmla="*/ 2459420 w 3662749"/>
              <a:gd name="connsiteY121" fmla="*/ 599089 h 4035972"/>
              <a:gd name="connsiteX122" fmla="*/ 2554013 w 3662749"/>
              <a:gd name="connsiteY122" fmla="*/ 646386 h 4035972"/>
              <a:gd name="connsiteX123" fmla="*/ 2664372 w 3662749"/>
              <a:gd name="connsiteY123" fmla="*/ 725213 h 4035972"/>
              <a:gd name="connsiteX124" fmla="*/ 2711669 w 3662749"/>
              <a:gd name="connsiteY124" fmla="*/ 756744 h 4035972"/>
              <a:gd name="connsiteX125" fmla="*/ 2774731 w 3662749"/>
              <a:gd name="connsiteY125" fmla="*/ 804041 h 4035972"/>
              <a:gd name="connsiteX126" fmla="*/ 2822027 w 3662749"/>
              <a:gd name="connsiteY126" fmla="*/ 819806 h 4035972"/>
              <a:gd name="connsiteX127" fmla="*/ 2869324 w 3662749"/>
              <a:gd name="connsiteY127" fmla="*/ 851337 h 4035972"/>
              <a:gd name="connsiteX128" fmla="*/ 2963917 w 3662749"/>
              <a:gd name="connsiteY128" fmla="*/ 882869 h 4035972"/>
              <a:gd name="connsiteX129" fmla="*/ 2963917 w 3662749"/>
              <a:gd name="connsiteY129" fmla="*/ 693682 h 4035972"/>
              <a:gd name="connsiteX130" fmla="*/ 2932386 w 3662749"/>
              <a:gd name="connsiteY130" fmla="*/ 599089 h 4035972"/>
              <a:gd name="connsiteX131" fmla="*/ 2979682 w 3662749"/>
              <a:gd name="connsiteY131" fmla="*/ 567558 h 4035972"/>
              <a:gd name="connsiteX132" fmla="*/ 3074275 w 3662749"/>
              <a:gd name="connsiteY132" fmla="*/ 599089 h 4035972"/>
              <a:gd name="connsiteX133" fmla="*/ 3216165 w 3662749"/>
              <a:gd name="connsiteY133" fmla="*/ 583324 h 4035972"/>
              <a:gd name="connsiteX134" fmla="*/ 3231931 w 3662749"/>
              <a:gd name="connsiteY134" fmla="*/ 709448 h 4035972"/>
              <a:gd name="connsiteX135" fmla="*/ 3216165 w 3662749"/>
              <a:gd name="connsiteY135" fmla="*/ 756744 h 4035972"/>
              <a:gd name="connsiteX136" fmla="*/ 3168869 w 3662749"/>
              <a:gd name="connsiteY136" fmla="*/ 772510 h 4035972"/>
              <a:gd name="connsiteX137" fmla="*/ 3137338 w 3662749"/>
              <a:gd name="connsiteY137" fmla="*/ 819806 h 4035972"/>
              <a:gd name="connsiteX138" fmla="*/ 3074275 w 3662749"/>
              <a:gd name="connsiteY138" fmla="*/ 945931 h 4035972"/>
              <a:gd name="connsiteX139" fmla="*/ 3058510 w 3662749"/>
              <a:gd name="connsiteY139" fmla="*/ 993227 h 4035972"/>
              <a:gd name="connsiteX140" fmla="*/ 3026979 w 3662749"/>
              <a:gd name="connsiteY140" fmla="*/ 1040524 h 4035972"/>
              <a:gd name="connsiteX141" fmla="*/ 3011213 w 3662749"/>
              <a:gd name="connsiteY141" fmla="*/ 1103586 h 4035972"/>
              <a:gd name="connsiteX142" fmla="*/ 2995448 w 3662749"/>
              <a:gd name="connsiteY142" fmla="*/ 1150882 h 4035972"/>
              <a:gd name="connsiteX143" fmla="*/ 3042744 w 3662749"/>
              <a:gd name="connsiteY143" fmla="*/ 1198179 h 4035972"/>
              <a:gd name="connsiteX144" fmla="*/ 3090041 w 3662749"/>
              <a:gd name="connsiteY144" fmla="*/ 1213944 h 4035972"/>
              <a:gd name="connsiteX145" fmla="*/ 3168869 w 3662749"/>
              <a:gd name="connsiteY145" fmla="*/ 1355834 h 4035972"/>
              <a:gd name="connsiteX146" fmla="*/ 3200400 w 3662749"/>
              <a:gd name="connsiteY146" fmla="*/ 1513489 h 4035972"/>
              <a:gd name="connsiteX147" fmla="*/ 3247696 w 3662749"/>
              <a:gd name="connsiteY147" fmla="*/ 1560786 h 4035972"/>
              <a:gd name="connsiteX148" fmla="*/ 3310758 w 3662749"/>
              <a:gd name="connsiteY148" fmla="*/ 1655379 h 4035972"/>
              <a:gd name="connsiteX149" fmla="*/ 3342289 w 3662749"/>
              <a:gd name="connsiteY149" fmla="*/ 1702675 h 4035972"/>
              <a:gd name="connsiteX150" fmla="*/ 3389586 w 3662749"/>
              <a:gd name="connsiteY150" fmla="*/ 1734206 h 4035972"/>
              <a:gd name="connsiteX151" fmla="*/ 3436882 w 3662749"/>
              <a:gd name="connsiteY151" fmla="*/ 1749972 h 4035972"/>
              <a:gd name="connsiteX152" fmla="*/ 3484179 w 3662749"/>
              <a:gd name="connsiteY152" fmla="*/ 1797269 h 4035972"/>
              <a:gd name="connsiteX153" fmla="*/ 3641834 w 3662749"/>
              <a:gd name="connsiteY153" fmla="*/ 1891862 h 4035972"/>
              <a:gd name="connsiteX154" fmla="*/ 3594538 w 3662749"/>
              <a:gd name="connsiteY154" fmla="*/ 1939158 h 4035972"/>
              <a:gd name="connsiteX155" fmla="*/ 3547241 w 3662749"/>
              <a:gd name="connsiteY155" fmla="*/ 2033751 h 4035972"/>
              <a:gd name="connsiteX156" fmla="*/ 3499944 w 3662749"/>
              <a:gd name="connsiteY156" fmla="*/ 2049517 h 4035972"/>
              <a:gd name="connsiteX157" fmla="*/ 3421117 w 3662749"/>
              <a:gd name="connsiteY157" fmla="*/ 2191406 h 4035972"/>
              <a:gd name="connsiteX158" fmla="*/ 3389586 w 3662749"/>
              <a:gd name="connsiteY158" fmla="*/ 2238703 h 4035972"/>
              <a:gd name="connsiteX159" fmla="*/ 3342289 w 3662749"/>
              <a:gd name="connsiteY159" fmla="*/ 2270234 h 4035972"/>
              <a:gd name="connsiteX160" fmla="*/ 3310758 w 3662749"/>
              <a:gd name="connsiteY160" fmla="*/ 2317531 h 4035972"/>
              <a:gd name="connsiteX161" fmla="*/ 3373820 w 3662749"/>
              <a:gd name="connsiteY161" fmla="*/ 2396358 h 4035972"/>
              <a:gd name="connsiteX162" fmla="*/ 3389586 w 3662749"/>
              <a:gd name="connsiteY162" fmla="*/ 2443655 h 4035972"/>
              <a:gd name="connsiteX163" fmla="*/ 3468413 w 3662749"/>
              <a:gd name="connsiteY163" fmla="*/ 2475186 h 403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3662749" h="4035972">
                <a:moveTo>
                  <a:pt x="3468413" y="2475186"/>
                </a:moveTo>
                <a:cubicBezTo>
                  <a:pt x="3468413" y="2485696"/>
                  <a:pt x="3416434" y="2497768"/>
                  <a:pt x="3389586" y="2506717"/>
                </a:cubicBezTo>
                <a:cubicBezTo>
                  <a:pt x="3369030" y="2513569"/>
                  <a:pt x="3346440" y="2513947"/>
                  <a:pt x="3326524" y="2522482"/>
                </a:cubicBezTo>
                <a:cubicBezTo>
                  <a:pt x="3309108" y="2529946"/>
                  <a:pt x="3296174" y="2545539"/>
                  <a:pt x="3279227" y="2554013"/>
                </a:cubicBezTo>
                <a:cubicBezTo>
                  <a:pt x="3264363" y="2561445"/>
                  <a:pt x="3247696" y="2564524"/>
                  <a:pt x="3231931" y="2569779"/>
                </a:cubicBezTo>
                <a:cubicBezTo>
                  <a:pt x="3195606" y="2563725"/>
                  <a:pt x="3128850" y="2557652"/>
                  <a:pt x="3090041" y="2538248"/>
                </a:cubicBezTo>
                <a:cubicBezTo>
                  <a:pt x="3073093" y="2529774"/>
                  <a:pt x="3058510" y="2517227"/>
                  <a:pt x="3042744" y="2506717"/>
                </a:cubicBezTo>
                <a:cubicBezTo>
                  <a:pt x="3026979" y="2517227"/>
                  <a:pt x="3012864" y="2530784"/>
                  <a:pt x="2995448" y="2538248"/>
                </a:cubicBezTo>
                <a:cubicBezTo>
                  <a:pt x="2965519" y="2551074"/>
                  <a:pt x="2859126" y="2566223"/>
                  <a:pt x="2837793" y="2569779"/>
                </a:cubicBezTo>
                <a:cubicBezTo>
                  <a:pt x="2827283" y="2554013"/>
                  <a:pt x="2808612" y="2541284"/>
                  <a:pt x="2806262" y="2522482"/>
                </a:cubicBezTo>
                <a:cubicBezTo>
                  <a:pt x="2799084" y="2465063"/>
                  <a:pt x="2826014" y="2437674"/>
                  <a:pt x="2853558" y="2396358"/>
                </a:cubicBezTo>
                <a:cubicBezTo>
                  <a:pt x="2837793" y="2385848"/>
                  <a:pt x="2820818" y="2376957"/>
                  <a:pt x="2806262" y="2364827"/>
                </a:cubicBezTo>
                <a:cubicBezTo>
                  <a:pt x="2789134" y="2350554"/>
                  <a:pt x="2777516" y="2329898"/>
                  <a:pt x="2758965" y="2317531"/>
                </a:cubicBezTo>
                <a:cubicBezTo>
                  <a:pt x="2733088" y="2300280"/>
                  <a:pt x="2628526" y="2287908"/>
                  <a:pt x="2617075" y="2286000"/>
                </a:cubicBezTo>
                <a:lnTo>
                  <a:pt x="2522482" y="2254469"/>
                </a:lnTo>
                <a:lnTo>
                  <a:pt x="2475186" y="2238703"/>
                </a:lnTo>
                <a:cubicBezTo>
                  <a:pt x="2459420" y="2222937"/>
                  <a:pt x="2445488" y="2205094"/>
                  <a:pt x="2427889" y="2191406"/>
                </a:cubicBezTo>
                <a:cubicBezTo>
                  <a:pt x="2397976" y="2168140"/>
                  <a:pt x="2333296" y="2128344"/>
                  <a:pt x="2333296" y="2128344"/>
                </a:cubicBezTo>
                <a:cubicBezTo>
                  <a:pt x="2301765" y="2133599"/>
                  <a:pt x="2269029" y="2134001"/>
                  <a:pt x="2238703" y="2144110"/>
                </a:cubicBezTo>
                <a:cubicBezTo>
                  <a:pt x="2220728" y="2150102"/>
                  <a:pt x="2208354" y="2167167"/>
                  <a:pt x="2191407" y="2175641"/>
                </a:cubicBezTo>
                <a:cubicBezTo>
                  <a:pt x="2176543" y="2183073"/>
                  <a:pt x="2159876" y="2186151"/>
                  <a:pt x="2144110" y="2191406"/>
                </a:cubicBezTo>
                <a:cubicBezTo>
                  <a:pt x="2128344" y="2201916"/>
                  <a:pt x="2114128" y="2215241"/>
                  <a:pt x="2096813" y="2222937"/>
                </a:cubicBezTo>
                <a:cubicBezTo>
                  <a:pt x="2066441" y="2236436"/>
                  <a:pt x="2002220" y="2254469"/>
                  <a:pt x="2002220" y="2254469"/>
                </a:cubicBezTo>
                <a:cubicBezTo>
                  <a:pt x="1991710" y="2243958"/>
                  <a:pt x="1978336" y="2235683"/>
                  <a:pt x="1970689" y="2222937"/>
                </a:cubicBezTo>
                <a:cubicBezTo>
                  <a:pt x="1962139" y="2208687"/>
                  <a:pt x="1965305" y="2188618"/>
                  <a:pt x="1954924" y="2175641"/>
                </a:cubicBezTo>
                <a:cubicBezTo>
                  <a:pt x="1943087" y="2160845"/>
                  <a:pt x="1923393" y="2154620"/>
                  <a:pt x="1907627" y="2144110"/>
                </a:cubicBezTo>
                <a:cubicBezTo>
                  <a:pt x="1894796" y="2145943"/>
                  <a:pt x="1763944" y="2160773"/>
                  <a:pt x="1734207" y="2175641"/>
                </a:cubicBezTo>
                <a:cubicBezTo>
                  <a:pt x="1700312" y="2192589"/>
                  <a:pt x="1639613" y="2238703"/>
                  <a:pt x="1639613" y="2238703"/>
                </a:cubicBezTo>
                <a:cubicBezTo>
                  <a:pt x="1644868" y="2264979"/>
                  <a:pt x="1648880" y="2291535"/>
                  <a:pt x="1655379" y="2317531"/>
                </a:cubicBezTo>
                <a:cubicBezTo>
                  <a:pt x="1659409" y="2333653"/>
                  <a:pt x="1673876" y="2348435"/>
                  <a:pt x="1671144" y="2364827"/>
                </a:cubicBezTo>
                <a:cubicBezTo>
                  <a:pt x="1668029" y="2383517"/>
                  <a:pt x="1655681" y="2402082"/>
                  <a:pt x="1639613" y="2412124"/>
                </a:cubicBezTo>
                <a:cubicBezTo>
                  <a:pt x="1611428" y="2429739"/>
                  <a:pt x="1545020" y="2443655"/>
                  <a:pt x="1545020" y="2443655"/>
                </a:cubicBezTo>
                <a:cubicBezTo>
                  <a:pt x="1515318" y="2473357"/>
                  <a:pt x="1483753" y="2498738"/>
                  <a:pt x="1466193" y="2538248"/>
                </a:cubicBezTo>
                <a:cubicBezTo>
                  <a:pt x="1422439" y="2636695"/>
                  <a:pt x="1456651" y="2613237"/>
                  <a:pt x="1403131" y="2680137"/>
                </a:cubicBezTo>
                <a:cubicBezTo>
                  <a:pt x="1393846" y="2691744"/>
                  <a:pt x="1382110" y="2701158"/>
                  <a:pt x="1371600" y="2711669"/>
                </a:cubicBezTo>
                <a:cubicBezTo>
                  <a:pt x="1332533" y="2828864"/>
                  <a:pt x="1374609" y="2690605"/>
                  <a:pt x="1340069" y="2932386"/>
                </a:cubicBezTo>
                <a:cubicBezTo>
                  <a:pt x="1337719" y="2948837"/>
                  <a:pt x="1328868" y="2963703"/>
                  <a:pt x="1324303" y="2979682"/>
                </a:cubicBezTo>
                <a:cubicBezTo>
                  <a:pt x="1284708" y="3118263"/>
                  <a:pt x="1330576" y="2976633"/>
                  <a:pt x="1292772" y="3090041"/>
                </a:cubicBezTo>
                <a:cubicBezTo>
                  <a:pt x="1298027" y="3132082"/>
                  <a:pt x="1299660" y="3174737"/>
                  <a:pt x="1308538" y="3216165"/>
                </a:cubicBezTo>
                <a:cubicBezTo>
                  <a:pt x="1315502" y="3248664"/>
                  <a:pt x="1340069" y="3310758"/>
                  <a:pt x="1340069" y="3310758"/>
                </a:cubicBezTo>
                <a:cubicBezTo>
                  <a:pt x="1358383" y="3548846"/>
                  <a:pt x="1334166" y="3450708"/>
                  <a:pt x="1387365" y="3610303"/>
                </a:cubicBezTo>
                <a:lnTo>
                  <a:pt x="1403131" y="3657600"/>
                </a:lnTo>
                <a:lnTo>
                  <a:pt x="1418896" y="3704896"/>
                </a:lnTo>
                <a:cubicBezTo>
                  <a:pt x="1391148" y="3788144"/>
                  <a:pt x="1416958" y="3742975"/>
                  <a:pt x="1308538" y="3815255"/>
                </a:cubicBezTo>
                <a:lnTo>
                  <a:pt x="1213944" y="3878317"/>
                </a:lnTo>
                <a:cubicBezTo>
                  <a:pt x="1198179" y="3888827"/>
                  <a:pt x="1184623" y="3903856"/>
                  <a:pt x="1166648" y="3909848"/>
                </a:cubicBezTo>
                <a:lnTo>
                  <a:pt x="1119351" y="3925613"/>
                </a:lnTo>
                <a:cubicBezTo>
                  <a:pt x="1103586" y="3936123"/>
                  <a:pt x="1089002" y="3948670"/>
                  <a:pt x="1072055" y="3957144"/>
                </a:cubicBezTo>
                <a:cubicBezTo>
                  <a:pt x="1057191" y="3964576"/>
                  <a:pt x="1039285" y="3964839"/>
                  <a:pt x="1024758" y="3972910"/>
                </a:cubicBezTo>
                <a:cubicBezTo>
                  <a:pt x="991631" y="3991314"/>
                  <a:pt x="930165" y="4035972"/>
                  <a:pt x="930165" y="4035972"/>
                </a:cubicBezTo>
                <a:cubicBezTo>
                  <a:pt x="826974" y="4001573"/>
                  <a:pt x="928254" y="4049349"/>
                  <a:pt x="867103" y="3972910"/>
                </a:cubicBezTo>
                <a:cubicBezTo>
                  <a:pt x="855266" y="3958114"/>
                  <a:pt x="834603" y="3953215"/>
                  <a:pt x="819807" y="3941379"/>
                </a:cubicBezTo>
                <a:cubicBezTo>
                  <a:pt x="808200" y="3932094"/>
                  <a:pt x="797561" y="3921455"/>
                  <a:pt x="788275" y="3909848"/>
                </a:cubicBezTo>
                <a:cubicBezTo>
                  <a:pt x="776438" y="3895052"/>
                  <a:pt x="771004" y="3875028"/>
                  <a:pt x="756744" y="3862551"/>
                </a:cubicBezTo>
                <a:cubicBezTo>
                  <a:pt x="728225" y="3837597"/>
                  <a:pt x="693682" y="3820510"/>
                  <a:pt x="662151" y="3799489"/>
                </a:cubicBezTo>
                <a:lnTo>
                  <a:pt x="614855" y="3767958"/>
                </a:lnTo>
                <a:lnTo>
                  <a:pt x="567558" y="3736427"/>
                </a:lnTo>
                <a:cubicBezTo>
                  <a:pt x="562303" y="3720662"/>
                  <a:pt x="544361" y="3703995"/>
                  <a:pt x="551793" y="3689131"/>
                </a:cubicBezTo>
                <a:cubicBezTo>
                  <a:pt x="559225" y="3674267"/>
                  <a:pt x="584562" y="3681436"/>
                  <a:pt x="599089" y="3673365"/>
                </a:cubicBezTo>
                <a:cubicBezTo>
                  <a:pt x="632216" y="3654961"/>
                  <a:pt x="693682" y="3610303"/>
                  <a:pt x="693682" y="3610303"/>
                </a:cubicBezTo>
                <a:cubicBezTo>
                  <a:pt x="792214" y="3462503"/>
                  <a:pt x="690978" y="3631933"/>
                  <a:pt x="740979" y="3231931"/>
                </a:cubicBezTo>
                <a:cubicBezTo>
                  <a:pt x="745757" y="3193711"/>
                  <a:pt x="794008" y="3170302"/>
                  <a:pt x="819807" y="3153103"/>
                </a:cubicBezTo>
                <a:lnTo>
                  <a:pt x="882869" y="3058510"/>
                </a:lnTo>
                <a:lnTo>
                  <a:pt x="914400" y="3011213"/>
                </a:lnTo>
                <a:cubicBezTo>
                  <a:pt x="947084" y="2913160"/>
                  <a:pt x="962480" y="2913977"/>
                  <a:pt x="930165" y="2806262"/>
                </a:cubicBezTo>
                <a:cubicBezTo>
                  <a:pt x="924720" y="2788113"/>
                  <a:pt x="912032" y="2772363"/>
                  <a:pt x="898634" y="2758965"/>
                </a:cubicBezTo>
                <a:cubicBezTo>
                  <a:pt x="885236" y="2745567"/>
                  <a:pt x="867103" y="2737944"/>
                  <a:pt x="851338" y="2727434"/>
                </a:cubicBezTo>
                <a:cubicBezTo>
                  <a:pt x="856593" y="2711668"/>
                  <a:pt x="855352" y="2691888"/>
                  <a:pt x="867103" y="2680137"/>
                </a:cubicBezTo>
                <a:cubicBezTo>
                  <a:pt x="893899" y="2653341"/>
                  <a:pt x="961696" y="2617075"/>
                  <a:pt x="961696" y="2617075"/>
                </a:cubicBezTo>
                <a:cubicBezTo>
                  <a:pt x="972206" y="2601310"/>
                  <a:pt x="985532" y="2587094"/>
                  <a:pt x="993227" y="2569779"/>
                </a:cubicBezTo>
                <a:cubicBezTo>
                  <a:pt x="1068274" y="2400923"/>
                  <a:pt x="984929" y="2534930"/>
                  <a:pt x="1056289" y="2427889"/>
                </a:cubicBezTo>
                <a:cubicBezTo>
                  <a:pt x="1061544" y="2406868"/>
                  <a:pt x="1072055" y="2386495"/>
                  <a:pt x="1072055" y="2364827"/>
                </a:cubicBezTo>
                <a:cubicBezTo>
                  <a:pt x="1072055" y="2265387"/>
                  <a:pt x="1054085" y="2232093"/>
                  <a:pt x="1024758" y="2144110"/>
                </a:cubicBezTo>
                <a:cubicBezTo>
                  <a:pt x="1019503" y="2128344"/>
                  <a:pt x="1022820" y="2106031"/>
                  <a:pt x="1008993" y="2096813"/>
                </a:cubicBezTo>
                <a:cubicBezTo>
                  <a:pt x="993227" y="2086303"/>
                  <a:pt x="978644" y="2073756"/>
                  <a:pt x="961696" y="2065282"/>
                </a:cubicBezTo>
                <a:cubicBezTo>
                  <a:pt x="946832" y="2057850"/>
                  <a:pt x="929674" y="2056063"/>
                  <a:pt x="914400" y="2049517"/>
                </a:cubicBezTo>
                <a:cubicBezTo>
                  <a:pt x="892798" y="2040259"/>
                  <a:pt x="871743" y="2029646"/>
                  <a:pt x="851338" y="2017986"/>
                </a:cubicBezTo>
                <a:cubicBezTo>
                  <a:pt x="834887" y="2008585"/>
                  <a:pt x="821356" y="1994150"/>
                  <a:pt x="804041" y="1986455"/>
                </a:cubicBezTo>
                <a:cubicBezTo>
                  <a:pt x="773669" y="1972956"/>
                  <a:pt x="740979" y="1965434"/>
                  <a:pt x="709448" y="1954924"/>
                </a:cubicBezTo>
                <a:cubicBezTo>
                  <a:pt x="693682" y="1949669"/>
                  <a:pt x="678273" y="1943188"/>
                  <a:pt x="662151" y="1939158"/>
                </a:cubicBezTo>
                <a:cubicBezTo>
                  <a:pt x="641130" y="1933903"/>
                  <a:pt x="619843" y="1929619"/>
                  <a:pt x="599089" y="1923393"/>
                </a:cubicBezTo>
                <a:cubicBezTo>
                  <a:pt x="567254" y="1913843"/>
                  <a:pt x="504496" y="1891862"/>
                  <a:pt x="504496" y="1891862"/>
                </a:cubicBezTo>
                <a:cubicBezTo>
                  <a:pt x="472965" y="1870841"/>
                  <a:pt x="436699" y="1855596"/>
                  <a:pt x="409903" y="1828800"/>
                </a:cubicBezTo>
                <a:cubicBezTo>
                  <a:pt x="383627" y="1802524"/>
                  <a:pt x="351687" y="1780891"/>
                  <a:pt x="331075" y="1749972"/>
                </a:cubicBezTo>
                <a:cubicBezTo>
                  <a:pt x="320565" y="1734206"/>
                  <a:pt x="312942" y="1716073"/>
                  <a:pt x="299544" y="1702675"/>
                </a:cubicBezTo>
                <a:cubicBezTo>
                  <a:pt x="286146" y="1689277"/>
                  <a:pt x="268013" y="1681654"/>
                  <a:pt x="252248" y="1671144"/>
                </a:cubicBezTo>
                <a:cubicBezTo>
                  <a:pt x="234344" y="1644288"/>
                  <a:pt x="192976" y="1580342"/>
                  <a:pt x="173420" y="1560786"/>
                </a:cubicBezTo>
                <a:cubicBezTo>
                  <a:pt x="160022" y="1547388"/>
                  <a:pt x="141889" y="1539765"/>
                  <a:pt x="126124" y="1529255"/>
                </a:cubicBezTo>
                <a:cubicBezTo>
                  <a:pt x="86493" y="1410365"/>
                  <a:pt x="139954" y="1556918"/>
                  <a:pt x="78827" y="1434662"/>
                </a:cubicBezTo>
                <a:cubicBezTo>
                  <a:pt x="33195" y="1343397"/>
                  <a:pt x="105425" y="1429727"/>
                  <a:pt x="15765" y="1340069"/>
                </a:cubicBezTo>
                <a:cubicBezTo>
                  <a:pt x="10510" y="1324303"/>
                  <a:pt x="0" y="1309390"/>
                  <a:pt x="0" y="1292772"/>
                </a:cubicBezTo>
                <a:cubicBezTo>
                  <a:pt x="0" y="1143075"/>
                  <a:pt x="336244" y="1230215"/>
                  <a:pt x="346841" y="1229710"/>
                </a:cubicBezTo>
                <a:cubicBezTo>
                  <a:pt x="356685" y="1200178"/>
                  <a:pt x="362363" y="1150882"/>
                  <a:pt x="409903" y="1150882"/>
                </a:cubicBezTo>
                <a:cubicBezTo>
                  <a:pt x="433405" y="1150882"/>
                  <a:pt x="451144" y="1173685"/>
                  <a:pt x="472965" y="1182413"/>
                </a:cubicBezTo>
                <a:cubicBezTo>
                  <a:pt x="503824" y="1194757"/>
                  <a:pt x="567558" y="1213944"/>
                  <a:pt x="567558" y="1213944"/>
                </a:cubicBezTo>
                <a:cubicBezTo>
                  <a:pt x="583324" y="1208689"/>
                  <a:pt x="599991" y="1205611"/>
                  <a:pt x="614855" y="1198179"/>
                </a:cubicBezTo>
                <a:cubicBezTo>
                  <a:pt x="737111" y="1137052"/>
                  <a:pt x="590558" y="1190513"/>
                  <a:pt x="709448" y="1150882"/>
                </a:cubicBezTo>
                <a:cubicBezTo>
                  <a:pt x="725213" y="1135117"/>
                  <a:pt x="742471" y="1120714"/>
                  <a:pt x="756744" y="1103586"/>
                </a:cubicBezTo>
                <a:cubicBezTo>
                  <a:pt x="856174" y="984269"/>
                  <a:pt x="728080" y="1116482"/>
                  <a:pt x="819807" y="1024758"/>
                </a:cubicBezTo>
                <a:cubicBezTo>
                  <a:pt x="862955" y="895312"/>
                  <a:pt x="797856" y="1100918"/>
                  <a:pt x="851338" y="851337"/>
                </a:cubicBezTo>
                <a:cubicBezTo>
                  <a:pt x="865326" y="786059"/>
                  <a:pt x="898098" y="709984"/>
                  <a:pt x="945931" y="662151"/>
                </a:cubicBezTo>
                <a:cubicBezTo>
                  <a:pt x="980800" y="627282"/>
                  <a:pt x="996624" y="605274"/>
                  <a:pt x="1040524" y="583324"/>
                </a:cubicBezTo>
                <a:cubicBezTo>
                  <a:pt x="1055388" y="575892"/>
                  <a:pt x="1072055" y="572813"/>
                  <a:pt x="1087820" y="567558"/>
                </a:cubicBezTo>
                <a:cubicBezTo>
                  <a:pt x="1098330" y="551793"/>
                  <a:pt x="1103283" y="530304"/>
                  <a:pt x="1119351" y="520262"/>
                </a:cubicBezTo>
                <a:cubicBezTo>
                  <a:pt x="1147536" y="502647"/>
                  <a:pt x="1213944" y="488731"/>
                  <a:pt x="1213944" y="488731"/>
                </a:cubicBezTo>
                <a:cubicBezTo>
                  <a:pt x="1257183" y="459905"/>
                  <a:pt x="1306736" y="435803"/>
                  <a:pt x="1340069" y="394137"/>
                </a:cubicBezTo>
                <a:cubicBezTo>
                  <a:pt x="1351905" y="379341"/>
                  <a:pt x="1361090" y="362606"/>
                  <a:pt x="1371600" y="346841"/>
                </a:cubicBezTo>
                <a:cubicBezTo>
                  <a:pt x="1366345" y="273269"/>
                  <a:pt x="1364452" y="199379"/>
                  <a:pt x="1355834" y="126124"/>
                </a:cubicBezTo>
                <a:cubicBezTo>
                  <a:pt x="1353892" y="109619"/>
                  <a:pt x="1340069" y="95445"/>
                  <a:pt x="1340069" y="78827"/>
                </a:cubicBezTo>
                <a:cubicBezTo>
                  <a:pt x="1340069" y="52031"/>
                  <a:pt x="1350579" y="26276"/>
                  <a:pt x="1355834" y="0"/>
                </a:cubicBezTo>
                <a:cubicBezTo>
                  <a:pt x="1403131" y="5255"/>
                  <a:pt x="1450554" y="9476"/>
                  <a:pt x="1497724" y="15765"/>
                </a:cubicBezTo>
                <a:cubicBezTo>
                  <a:pt x="1529410" y="19990"/>
                  <a:pt x="1560495" y="28500"/>
                  <a:pt x="1592317" y="31531"/>
                </a:cubicBezTo>
                <a:cubicBezTo>
                  <a:pt x="1670964" y="39021"/>
                  <a:pt x="1749972" y="42041"/>
                  <a:pt x="1828800" y="47296"/>
                </a:cubicBezTo>
                <a:lnTo>
                  <a:pt x="1860331" y="141889"/>
                </a:lnTo>
                <a:lnTo>
                  <a:pt x="1876096" y="189186"/>
                </a:lnTo>
                <a:cubicBezTo>
                  <a:pt x="1891145" y="234332"/>
                  <a:pt x="1890533" y="255993"/>
                  <a:pt x="1939158" y="283779"/>
                </a:cubicBezTo>
                <a:cubicBezTo>
                  <a:pt x="1957971" y="294529"/>
                  <a:pt x="1981199" y="294289"/>
                  <a:pt x="2002220" y="299544"/>
                </a:cubicBezTo>
                <a:cubicBezTo>
                  <a:pt x="2158079" y="377473"/>
                  <a:pt x="2083747" y="347740"/>
                  <a:pt x="2222938" y="394137"/>
                </a:cubicBezTo>
                <a:lnTo>
                  <a:pt x="2270234" y="409903"/>
                </a:lnTo>
                <a:lnTo>
                  <a:pt x="2317531" y="425669"/>
                </a:lnTo>
                <a:cubicBezTo>
                  <a:pt x="2391103" y="536027"/>
                  <a:pt x="2349062" y="499241"/>
                  <a:pt x="2427889" y="551793"/>
                </a:cubicBezTo>
                <a:cubicBezTo>
                  <a:pt x="2438399" y="567558"/>
                  <a:pt x="2446022" y="585691"/>
                  <a:pt x="2459420" y="599089"/>
                </a:cubicBezTo>
                <a:cubicBezTo>
                  <a:pt x="2489981" y="629650"/>
                  <a:pt x="2515547" y="633563"/>
                  <a:pt x="2554013" y="646386"/>
                </a:cubicBezTo>
                <a:cubicBezTo>
                  <a:pt x="2631053" y="723424"/>
                  <a:pt x="2567534" y="669877"/>
                  <a:pt x="2664372" y="725213"/>
                </a:cubicBezTo>
                <a:cubicBezTo>
                  <a:pt x="2680823" y="734614"/>
                  <a:pt x="2696250" y="745731"/>
                  <a:pt x="2711669" y="756744"/>
                </a:cubicBezTo>
                <a:cubicBezTo>
                  <a:pt x="2733051" y="772017"/>
                  <a:pt x="2751917" y="791004"/>
                  <a:pt x="2774731" y="804041"/>
                </a:cubicBezTo>
                <a:cubicBezTo>
                  <a:pt x="2789160" y="812286"/>
                  <a:pt x="2806262" y="814551"/>
                  <a:pt x="2822027" y="819806"/>
                </a:cubicBezTo>
                <a:cubicBezTo>
                  <a:pt x="2837793" y="830316"/>
                  <a:pt x="2852009" y="843641"/>
                  <a:pt x="2869324" y="851337"/>
                </a:cubicBezTo>
                <a:cubicBezTo>
                  <a:pt x="2899696" y="864836"/>
                  <a:pt x="2963917" y="882869"/>
                  <a:pt x="2963917" y="882869"/>
                </a:cubicBezTo>
                <a:cubicBezTo>
                  <a:pt x="2986328" y="793222"/>
                  <a:pt x="2989467" y="812916"/>
                  <a:pt x="2963917" y="693682"/>
                </a:cubicBezTo>
                <a:cubicBezTo>
                  <a:pt x="2956953" y="661183"/>
                  <a:pt x="2932386" y="599089"/>
                  <a:pt x="2932386" y="599089"/>
                </a:cubicBezTo>
                <a:cubicBezTo>
                  <a:pt x="2948151" y="588579"/>
                  <a:pt x="2960734" y="567558"/>
                  <a:pt x="2979682" y="567558"/>
                </a:cubicBezTo>
                <a:cubicBezTo>
                  <a:pt x="3012919" y="567558"/>
                  <a:pt x="3074275" y="599089"/>
                  <a:pt x="3074275" y="599089"/>
                </a:cubicBezTo>
                <a:cubicBezTo>
                  <a:pt x="3121572" y="593834"/>
                  <a:pt x="3170254" y="570803"/>
                  <a:pt x="3216165" y="583324"/>
                </a:cubicBezTo>
                <a:cubicBezTo>
                  <a:pt x="3273172" y="598871"/>
                  <a:pt x="3238842" y="685260"/>
                  <a:pt x="3231931" y="709448"/>
                </a:cubicBezTo>
                <a:cubicBezTo>
                  <a:pt x="3227366" y="725427"/>
                  <a:pt x="3227916" y="744993"/>
                  <a:pt x="3216165" y="756744"/>
                </a:cubicBezTo>
                <a:cubicBezTo>
                  <a:pt x="3204414" y="768495"/>
                  <a:pt x="3184634" y="767255"/>
                  <a:pt x="3168869" y="772510"/>
                </a:cubicBezTo>
                <a:cubicBezTo>
                  <a:pt x="3158359" y="788275"/>
                  <a:pt x="3145033" y="802491"/>
                  <a:pt x="3137338" y="819806"/>
                </a:cubicBezTo>
                <a:cubicBezTo>
                  <a:pt x="3079368" y="950239"/>
                  <a:pt x="3139031" y="881177"/>
                  <a:pt x="3074275" y="945931"/>
                </a:cubicBezTo>
                <a:cubicBezTo>
                  <a:pt x="3069020" y="961696"/>
                  <a:pt x="3065942" y="978363"/>
                  <a:pt x="3058510" y="993227"/>
                </a:cubicBezTo>
                <a:cubicBezTo>
                  <a:pt x="3050036" y="1010175"/>
                  <a:pt x="3034443" y="1023108"/>
                  <a:pt x="3026979" y="1040524"/>
                </a:cubicBezTo>
                <a:cubicBezTo>
                  <a:pt x="3018444" y="1060440"/>
                  <a:pt x="3017166" y="1082752"/>
                  <a:pt x="3011213" y="1103586"/>
                </a:cubicBezTo>
                <a:cubicBezTo>
                  <a:pt x="3006648" y="1119565"/>
                  <a:pt x="3000703" y="1135117"/>
                  <a:pt x="2995448" y="1150882"/>
                </a:cubicBezTo>
                <a:cubicBezTo>
                  <a:pt x="3011213" y="1166648"/>
                  <a:pt x="3024193" y="1185812"/>
                  <a:pt x="3042744" y="1198179"/>
                </a:cubicBezTo>
                <a:cubicBezTo>
                  <a:pt x="3056571" y="1207397"/>
                  <a:pt x="3078290" y="1202193"/>
                  <a:pt x="3090041" y="1213944"/>
                </a:cubicBezTo>
                <a:cubicBezTo>
                  <a:pt x="3144250" y="1268153"/>
                  <a:pt x="3149044" y="1296360"/>
                  <a:pt x="3168869" y="1355834"/>
                </a:cubicBezTo>
                <a:cubicBezTo>
                  <a:pt x="3170205" y="1365186"/>
                  <a:pt x="3180386" y="1483469"/>
                  <a:pt x="3200400" y="1513489"/>
                </a:cubicBezTo>
                <a:cubicBezTo>
                  <a:pt x="3212767" y="1532040"/>
                  <a:pt x="3234008" y="1543187"/>
                  <a:pt x="3247696" y="1560786"/>
                </a:cubicBezTo>
                <a:cubicBezTo>
                  <a:pt x="3270961" y="1590699"/>
                  <a:pt x="3289737" y="1623848"/>
                  <a:pt x="3310758" y="1655379"/>
                </a:cubicBezTo>
                <a:cubicBezTo>
                  <a:pt x="3321268" y="1671144"/>
                  <a:pt x="3326524" y="1692165"/>
                  <a:pt x="3342289" y="1702675"/>
                </a:cubicBezTo>
                <a:cubicBezTo>
                  <a:pt x="3358055" y="1713185"/>
                  <a:pt x="3372639" y="1725732"/>
                  <a:pt x="3389586" y="1734206"/>
                </a:cubicBezTo>
                <a:cubicBezTo>
                  <a:pt x="3404450" y="1741638"/>
                  <a:pt x="3421117" y="1744717"/>
                  <a:pt x="3436882" y="1749972"/>
                </a:cubicBezTo>
                <a:cubicBezTo>
                  <a:pt x="3452648" y="1765738"/>
                  <a:pt x="3462741" y="1791144"/>
                  <a:pt x="3484179" y="1797269"/>
                </a:cubicBezTo>
                <a:cubicBezTo>
                  <a:pt x="3590045" y="1827516"/>
                  <a:pt x="3712490" y="1750550"/>
                  <a:pt x="3641834" y="1891862"/>
                </a:cubicBezTo>
                <a:cubicBezTo>
                  <a:pt x="3631863" y="1911804"/>
                  <a:pt x="3610303" y="1923393"/>
                  <a:pt x="3594538" y="1939158"/>
                </a:cubicBezTo>
                <a:cubicBezTo>
                  <a:pt x="3584152" y="1970315"/>
                  <a:pt x="3575025" y="2011524"/>
                  <a:pt x="3547241" y="2033751"/>
                </a:cubicBezTo>
                <a:cubicBezTo>
                  <a:pt x="3534264" y="2044132"/>
                  <a:pt x="3515710" y="2044262"/>
                  <a:pt x="3499944" y="2049517"/>
                </a:cubicBezTo>
                <a:cubicBezTo>
                  <a:pt x="3472195" y="2132764"/>
                  <a:pt x="3493397" y="2082985"/>
                  <a:pt x="3421117" y="2191406"/>
                </a:cubicBezTo>
                <a:cubicBezTo>
                  <a:pt x="3410607" y="2207172"/>
                  <a:pt x="3405352" y="2228193"/>
                  <a:pt x="3389586" y="2238703"/>
                </a:cubicBezTo>
                <a:lnTo>
                  <a:pt x="3342289" y="2270234"/>
                </a:lnTo>
                <a:cubicBezTo>
                  <a:pt x="3331779" y="2286000"/>
                  <a:pt x="3313873" y="2298841"/>
                  <a:pt x="3310758" y="2317531"/>
                </a:cubicBezTo>
                <a:cubicBezTo>
                  <a:pt x="3303143" y="2363220"/>
                  <a:pt x="3346187" y="2377936"/>
                  <a:pt x="3373820" y="2396358"/>
                </a:cubicBezTo>
                <a:cubicBezTo>
                  <a:pt x="3379075" y="2412124"/>
                  <a:pt x="3379205" y="2430678"/>
                  <a:pt x="3389586" y="2443655"/>
                </a:cubicBezTo>
                <a:cubicBezTo>
                  <a:pt x="3441255" y="2508241"/>
                  <a:pt x="3468413" y="2464676"/>
                  <a:pt x="3468413" y="2475186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e-IL"/>
          </a:p>
        </p:txBody>
      </p:sp>
      <p:sp>
        <p:nvSpPr>
          <p:cNvPr id="6" name="תיבת טקסט 2"/>
          <p:cNvSpPr txBox="1">
            <a:spLocks noChangeArrowheads="1"/>
          </p:cNvSpPr>
          <p:nvPr/>
        </p:nvSpPr>
        <p:spPr bwMode="auto">
          <a:xfrm flipH="1">
            <a:off x="968187" y="975759"/>
            <a:ext cx="10919013" cy="679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he-IL" sz="1600" dirty="0" smtClean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מועצה האזורית בני שמעון שוכנת במרכזו של אזור שאחראי על גידול של כ-40% מהתוצרת החקלאית במדינת ישראל</a:t>
            </a:r>
            <a:endParaRPr lang="he-IL" sz="1600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30" name="כותרת 1"/>
          <p:cNvSpPr txBox="1">
            <a:spLocks/>
          </p:cNvSpPr>
          <p:nvPr/>
        </p:nvSpPr>
        <p:spPr>
          <a:xfrm>
            <a:off x="6172201" y="222666"/>
            <a:ext cx="5715000" cy="1082535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4000" dirty="0" smtClean="0">
                <a:solidFill>
                  <a:schemeClr val="bg1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החקלאות בבני שמעון</a:t>
            </a:r>
            <a:endParaRPr lang="he-IL" sz="4000" dirty="0">
              <a:solidFill>
                <a:schemeClr val="bg1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41" name="תיבת טקסט 2"/>
          <p:cNvSpPr txBox="1">
            <a:spLocks noChangeArrowheads="1"/>
          </p:cNvSpPr>
          <p:nvPr/>
        </p:nvSpPr>
        <p:spPr bwMode="auto">
          <a:xfrm flipH="1">
            <a:off x="3000430" y="1709376"/>
            <a:ext cx="3427264" cy="451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he-IL" dirty="0" smtClean="0">
                <a:solidFill>
                  <a:schemeClr val="bg1"/>
                </a:solidFill>
                <a:latin typeface="Assistant" panose="00000500000000000000" pitchFamily="2" charset="-79"/>
                <a:ea typeface="Arial Unicode MS" panose="020B0604020202020204" pitchFamily="34" charset="-128"/>
                <a:cs typeface="Assistant" panose="00000500000000000000" pitchFamily="2" charset="-79"/>
              </a:rPr>
              <a:t>למעלה </a:t>
            </a:r>
            <a:r>
              <a:rPr lang="he-IL" dirty="0">
                <a:solidFill>
                  <a:schemeClr val="bg1"/>
                </a:solidFill>
                <a:latin typeface="Assistant" panose="00000500000000000000" pitchFamily="2" charset="-79"/>
                <a:ea typeface="Arial Unicode MS" panose="020B0604020202020204" pitchFamily="34" charset="-128"/>
                <a:cs typeface="Assistant" panose="00000500000000000000" pitchFamily="2" charset="-79"/>
              </a:rPr>
              <a:t>מ-200 אלף דונם חקלאיים</a:t>
            </a:r>
            <a:endParaRPr lang="en-US" sz="1600" dirty="0">
              <a:solidFill>
                <a:schemeClr val="bg1"/>
              </a:solidFill>
              <a:latin typeface="Assistant" panose="00000500000000000000" pitchFamily="2" charset="-79"/>
              <a:ea typeface="Arial Unicode MS" panose="020B0604020202020204" pitchFamily="34" charset="-128"/>
              <a:cs typeface="Assistant" panose="00000500000000000000" pitchFamily="2" charset="-79"/>
            </a:endParaRPr>
          </a:p>
        </p:txBody>
      </p:sp>
      <p:sp>
        <p:nvSpPr>
          <p:cNvPr id="43" name="תיבת טקסט 2"/>
          <p:cNvSpPr txBox="1">
            <a:spLocks noChangeArrowheads="1"/>
          </p:cNvSpPr>
          <p:nvPr/>
        </p:nvSpPr>
        <p:spPr bwMode="auto">
          <a:xfrm flipH="1">
            <a:off x="3897256" y="2768055"/>
            <a:ext cx="2391664" cy="451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he-IL" dirty="0" smtClean="0">
                <a:solidFill>
                  <a:schemeClr val="bg1"/>
                </a:solidFill>
                <a:latin typeface="Assistant" panose="00000500000000000000" pitchFamily="2" charset="-79"/>
                <a:ea typeface="Arial Unicode MS" panose="020B0604020202020204" pitchFamily="34" charset="-128"/>
                <a:cs typeface="Assistant" panose="00000500000000000000" pitchFamily="2" charset="-79"/>
              </a:rPr>
              <a:t>שיווק תוצרת חקלאית </a:t>
            </a:r>
            <a:endParaRPr lang="en-US" sz="1600" dirty="0">
              <a:solidFill>
                <a:schemeClr val="bg1"/>
              </a:solidFill>
              <a:latin typeface="Assistant" panose="00000500000000000000" pitchFamily="2" charset="-79"/>
              <a:ea typeface="Arial Unicode MS" panose="020B0604020202020204" pitchFamily="34" charset="-128"/>
              <a:cs typeface="Assistant" panose="00000500000000000000" pitchFamily="2" charset="-79"/>
            </a:endParaRPr>
          </a:p>
        </p:txBody>
      </p:sp>
      <p:sp>
        <p:nvSpPr>
          <p:cNvPr id="44" name="תיבת טקסט 2"/>
          <p:cNvSpPr txBox="1">
            <a:spLocks noChangeArrowheads="1"/>
          </p:cNvSpPr>
          <p:nvPr/>
        </p:nvSpPr>
        <p:spPr bwMode="auto">
          <a:xfrm flipH="1">
            <a:off x="5531931" y="3826335"/>
            <a:ext cx="776635" cy="451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he-IL" dirty="0" smtClean="0">
                <a:solidFill>
                  <a:schemeClr val="bg1"/>
                </a:solidFill>
                <a:latin typeface="Assistant" panose="00000500000000000000" pitchFamily="2" charset="-79"/>
                <a:ea typeface="Arial Unicode MS" panose="020B0604020202020204" pitchFamily="34" charset="-128"/>
                <a:cs typeface="Assistant" panose="00000500000000000000" pitchFamily="2" charset="-79"/>
              </a:rPr>
              <a:t>מו"פ</a:t>
            </a:r>
            <a:endParaRPr lang="en-US" sz="1600" dirty="0">
              <a:solidFill>
                <a:schemeClr val="bg1"/>
              </a:solidFill>
              <a:latin typeface="Assistant" panose="00000500000000000000" pitchFamily="2" charset="-79"/>
              <a:ea typeface="Arial Unicode MS" panose="020B0604020202020204" pitchFamily="34" charset="-128"/>
              <a:cs typeface="Assistant" panose="00000500000000000000" pitchFamily="2" charset="-79"/>
            </a:endParaRPr>
          </a:p>
        </p:txBody>
      </p:sp>
      <p:cxnSp>
        <p:nvCxnSpPr>
          <p:cNvPr id="4" name="מחבר חץ ישר 3"/>
          <p:cNvCxnSpPr/>
          <p:nvPr/>
        </p:nvCxnSpPr>
        <p:spPr>
          <a:xfrm flipH="1">
            <a:off x="1116845" y="2066447"/>
            <a:ext cx="5220000" cy="0"/>
          </a:xfrm>
          <a:prstGeom prst="straightConnector1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מחבר חץ ישר 44"/>
          <p:cNvCxnSpPr/>
          <p:nvPr/>
        </p:nvCxnSpPr>
        <p:spPr>
          <a:xfrm flipH="1">
            <a:off x="1094434" y="3101945"/>
            <a:ext cx="5112000" cy="0"/>
          </a:xfrm>
          <a:prstGeom prst="straightConnector1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מחבר חץ ישר 45"/>
          <p:cNvCxnSpPr/>
          <p:nvPr/>
        </p:nvCxnSpPr>
        <p:spPr>
          <a:xfrm flipH="1">
            <a:off x="1050513" y="4169373"/>
            <a:ext cx="5184000" cy="0"/>
          </a:xfrm>
          <a:prstGeom prst="straightConnector1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תיבת טקסט 2"/>
          <p:cNvSpPr txBox="1">
            <a:spLocks noChangeArrowheads="1"/>
          </p:cNvSpPr>
          <p:nvPr/>
        </p:nvSpPr>
        <p:spPr bwMode="auto">
          <a:xfrm flipH="1">
            <a:off x="2220378" y="1660725"/>
            <a:ext cx="1876399" cy="750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l" rtl="0"/>
            <a:r>
              <a:rPr lang="he-IL" sz="2400" dirty="0" smtClean="0">
                <a:solidFill>
                  <a:schemeClr val="bg1"/>
                </a:solidFill>
                <a:latin typeface="Assistant ExtraLight" panose="00000300000000000000" pitchFamily="2" charset="-79"/>
                <a:ea typeface="Arial Unicode MS" panose="020B0604020202020204" pitchFamily="34" charset="-128"/>
                <a:cs typeface="Assistant ExtraLight" panose="00000300000000000000" pitchFamily="2" charset="-79"/>
              </a:rPr>
              <a:t>פלחה</a:t>
            </a:r>
            <a:endParaRPr lang="en-US" sz="2400" dirty="0" smtClean="0">
              <a:solidFill>
                <a:schemeClr val="bg1"/>
              </a:solidFill>
              <a:latin typeface="Assistant ExtraLight" panose="00000300000000000000" pitchFamily="2" charset="-79"/>
              <a:ea typeface="Arial Unicode MS" panose="020B0604020202020204" pitchFamily="34" charset="-128"/>
              <a:cs typeface="Assistant ExtraLight" panose="00000300000000000000" pitchFamily="2" charset="-79"/>
            </a:endParaRPr>
          </a:p>
          <a:p>
            <a:pPr algn="l" rtl="0"/>
            <a:r>
              <a:rPr lang="he-IL" sz="2400" dirty="0" smtClean="0">
                <a:solidFill>
                  <a:schemeClr val="bg1"/>
                </a:solidFill>
                <a:latin typeface="Assistant ExtraLight" panose="00000300000000000000" pitchFamily="2" charset="-79"/>
                <a:ea typeface="Arial Unicode MS" panose="020B0604020202020204" pitchFamily="34" charset="-128"/>
                <a:cs typeface="Assistant ExtraLight" panose="00000300000000000000" pitchFamily="2" charset="-79"/>
              </a:rPr>
              <a:t>ירקות ומטעים</a:t>
            </a:r>
            <a:endParaRPr lang="en-US" sz="2400" dirty="0" smtClean="0">
              <a:solidFill>
                <a:schemeClr val="bg1"/>
              </a:solidFill>
              <a:latin typeface="Assistant ExtraLight" panose="00000300000000000000" pitchFamily="2" charset="-79"/>
              <a:ea typeface="Arial Unicode MS" panose="020B0604020202020204" pitchFamily="34" charset="-128"/>
              <a:cs typeface="Assistant ExtraLight" panose="00000300000000000000" pitchFamily="2" charset="-79"/>
            </a:endParaRPr>
          </a:p>
        </p:txBody>
      </p:sp>
      <p:sp>
        <p:nvSpPr>
          <p:cNvPr id="14" name="תיבת טקסט 2"/>
          <p:cNvSpPr txBox="1">
            <a:spLocks noChangeArrowheads="1"/>
          </p:cNvSpPr>
          <p:nvPr/>
        </p:nvSpPr>
        <p:spPr bwMode="auto">
          <a:xfrm flipH="1">
            <a:off x="922257" y="1682976"/>
            <a:ext cx="1413739" cy="750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rtl="0">
              <a:lnSpc>
                <a:spcPts val="2800"/>
              </a:lnSpc>
            </a:pPr>
            <a:r>
              <a:rPr lang="he-IL" sz="2000" dirty="0" smtClean="0">
                <a:solidFill>
                  <a:schemeClr val="bg1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60,000 דונם</a:t>
            </a:r>
            <a:endParaRPr lang="en-US" sz="2000" dirty="0" smtClean="0">
              <a:solidFill>
                <a:schemeClr val="bg1"/>
              </a:solidFill>
              <a:latin typeface="Assistant SemiBold" panose="00000700000000000000" pitchFamily="2" charset="-79"/>
              <a:ea typeface="Arial Unicode MS" panose="020B0604020202020204" pitchFamily="34" charset="-128"/>
              <a:cs typeface="Assistant SemiBold" panose="00000700000000000000" pitchFamily="2" charset="-79"/>
            </a:endParaRPr>
          </a:p>
          <a:p>
            <a:pPr rtl="0">
              <a:lnSpc>
                <a:spcPts val="2800"/>
              </a:lnSpc>
            </a:pPr>
            <a:r>
              <a:rPr lang="he-IL" sz="2000" dirty="0">
                <a:solidFill>
                  <a:schemeClr val="bg1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40,000 דונם</a:t>
            </a:r>
            <a:endParaRPr lang="en-US" sz="2000" dirty="0">
              <a:solidFill>
                <a:schemeClr val="bg1"/>
              </a:solidFill>
              <a:latin typeface="Assistant SemiBold" panose="00000700000000000000" pitchFamily="2" charset="-79"/>
              <a:ea typeface="Arial Unicode MS" panose="020B0604020202020204" pitchFamily="34" charset="-128"/>
              <a:cs typeface="Assistant SemiBold" panose="00000700000000000000" pitchFamily="2" charset="-79"/>
            </a:endParaRPr>
          </a:p>
          <a:p>
            <a:pPr rtl="0">
              <a:lnSpc>
                <a:spcPts val="2800"/>
              </a:lnSpc>
            </a:pPr>
            <a:endParaRPr lang="en-US" sz="2000" dirty="0" smtClean="0">
              <a:solidFill>
                <a:schemeClr val="bg1"/>
              </a:solidFill>
              <a:latin typeface="Assistant SemiBold" panose="00000700000000000000" pitchFamily="2" charset="-79"/>
              <a:ea typeface="Arial Unicode MS" panose="020B0604020202020204" pitchFamily="34" charset="-128"/>
              <a:cs typeface="Assistant SemiBold" panose="00000700000000000000" pitchFamily="2" charset="-79"/>
            </a:endParaRPr>
          </a:p>
        </p:txBody>
      </p:sp>
      <p:sp>
        <p:nvSpPr>
          <p:cNvPr id="15" name="תיבת טקסט 2"/>
          <p:cNvSpPr txBox="1">
            <a:spLocks noChangeArrowheads="1"/>
          </p:cNvSpPr>
          <p:nvPr/>
        </p:nvSpPr>
        <p:spPr bwMode="auto">
          <a:xfrm flipH="1">
            <a:off x="1123810" y="2646685"/>
            <a:ext cx="2684063" cy="572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l" rtl="0"/>
            <a:r>
              <a:rPr lang="he-IL" sz="2400" dirty="0" smtClean="0">
                <a:solidFill>
                  <a:schemeClr val="bg1"/>
                </a:solidFill>
                <a:latin typeface="Assistant ExtraLight" panose="00000300000000000000" pitchFamily="2" charset="-79"/>
                <a:ea typeface="Arial Unicode MS" panose="020B0604020202020204" pitchFamily="34" charset="-128"/>
                <a:cs typeface="Assistant ExtraLight" panose="00000300000000000000" pitchFamily="2" charset="-79"/>
              </a:rPr>
              <a:t>שנתי</a:t>
            </a:r>
            <a:endParaRPr lang="en-US" sz="2400" dirty="0" smtClean="0">
              <a:solidFill>
                <a:schemeClr val="bg1"/>
              </a:solidFill>
              <a:latin typeface="Assistant ExtraLight" panose="00000300000000000000" pitchFamily="2" charset="-79"/>
              <a:ea typeface="Arial Unicode MS" panose="020B0604020202020204" pitchFamily="34" charset="-128"/>
              <a:cs typeface="Assistant ExtraLight" panose="00000300000000000000" pitchFamily="2" charset="-79"/>
            </a:endParaRPr>
          </a:p>
        </p:txBody>
      </p:sp>
      <p:sp>
        <p:nvSpPr>
          <p:cNvPr id="16" name="תיבת טקסט 2"/>
          <p:cNvSpPr txBox="1">
            <a:spLocks noChangeArrowheads="1"/>
          </p:cNvSpPr>
          <p:nvPr/>
        </p:nvSpPr>
        <p:spPr bwMode="auto">
          <a:xfrm flipH="1">
            <a:off x="807274" y="3027079"/>
            <a:ext cx="1643706" cy="492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rtl="0">
              <a:lnSpc>
                <a:spcPts val="3000"/>
              </a:lnSpc>
            </a:pPr>
            <a:r>
              <a:rPr lang="he-IL" sz="2000" dirty="0" smtClean="0">
                <a:solidFill>
                  <a:schemeClr val="bg1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104,000 טון</a:t>
            </a:r>
            <a:endParaRPr lang="en-US" sz="2000" dirty="0" smtClean="0">
              <a:solidFill>
                <a:schemeClr val="bg1"/>
              </a:solidFill>
              <a:latin typeface="Assistant SemiBold" panose="00000700000000000000" pitchFamily="2" charset="-79"/>
              <a:ea typeface="Arial Unicode MS" panose="020B0604020202020204" pitchFamily="34" charset="-128"/>
              <a:cs typeface="Assistant SemiBold" panose="00000700000000000000" pitchFamily="2" charset="-79"/>
            </a:endParaRPr>
          </a:p>
        </p:txBody>
      </p:sp>
      <p:sp>
        <p:nvSpPr>
          <p:cNvPr id="18" name="תיבת טקסט 2"/>
          <p:cNvSpPr txBox="1">
            <a:spLocks noChangeArrowheads="1"/>
          </p:cNvSpPr>
          <p:nvPr/>
        </p:nvSpPr>
        <p:spPr bwMode="auto">
          <a:xfrm flipH="1">
            <a:off x="1021320" y="3736005"/>
            <a:ext cx="3687036" cy="494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l" rtl="0"/>
            <a:r>
              <a:rPr lang="he-IL" sz="2400" dirty="0" smtClean="0">
                <a:solidFill>
                  <a:schemeClr val="bg1"/>
                </a:solidFill>
                <a:latin typeface="Assistant ExtraLight" panose="00000300000000000000" pitchFamily="2" charset="-79"/>
                <a:ea typeface="Arial Unicode MS" panose="020B0604020202020204" pitchFamily="34" charset="-128"/>
                <a:cs typeface="Assistant ExtraLight" panose="00000300000000000000" pitchFamily="2" charset="-79"/>
              </a:rPr>
              <a:t>בשטח המועצה</a:t>
            </a:r>
            <a:endParaRPr lang="en-US" sz="2400" dirty="0" smtClean="0">
              <a:solidFill>
                <a:schemeClr val="bg1"/>
              </a:solidFill>
              <a:latin typeface="Assistant ExtraLight" panose="00000300000000000000" pitchFamily="2" charset="-79"/>
              <a:ea typeface="Arial Unicode MS" panose="020B0604020202020204" pitchFamily="34" charset="-128"/>
              <a:cs typeface="Assistant ExtraLight" panose="00000300000000000000" pitchFamily="2" charset="-79"/>
            </a:endParaRPr>
          </a:p>
        </p:txBody>
      </p:sp>
      <p:sp>
        <p:nvSpPr>
          <p:cNvPr id="19" name="תיבת טקסט 2"/>
          <p:cNvSpPr txBox="1">
            <a:spLocks noChangeArrowheads="1"/>
          </p:cNvSpPr>
          <p:nvPr/>
        </p:nvSpPr>
        <p:spPr bwMode="auto">
          <a:xfrm flipH="1">
            <a:off x="547662" y="4142479"/>
            <a:ext cx="3202686" cy="750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rtl="0">
              <a:lnSpc>
                <a:spcPts val="2800"/>
              </a:lnSpc>
            </a:pPr>
            <a:r>
              <a:rPr lang="he-IL" sz="2000" dirty="0" smtClean="0">
                <a:solidFill>
                  <a:schemeClr val="bg1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מרכז המחקר החקלאי גילת</a:t>
            </a:r>
            <a:endParaRPr lang="en-US" sz="2000" dirty="0" smtClean="0">
              <a:solidFill>
                <a:schemeClr val="bg1"/>
              </a:solidFill>
              <a:latin typeface="Assistant SemiBold" panose="00000700000000000000" pitchFamily="2" charset="-79"/>
              <a:ea typeface="Arial Unicode MS" panose="020B0604020202020204" pitchFamily="34" charset="-128"/>
              <a:cs typeface="Assistant SemiBold" panose="00000700000000000000" pitchFamily="2" charset="-79"/>
            </a:endParaRPr>
          </a:p>
        </p:txBody>
      </p:sp>
      <p:sp>
        <p:nvSpPr>
          <p:cNvPr id="20" name="תיבת טקסט 2"/>
          <p:cNvSpPr txBox="1">
            <a:spLocks noChangeArrowheads="1"/>
          </p:cNvSpPr>
          <p:nvPr/>
        </p:nvSpPr>
        <p:spPr bwMode="auto">
          <a:xfrm flipH="1">
            <a:off x="3708365" y="4880340"/>
            <a:ext cx="2628479" cy="451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he-IL" dirty="0" smtClean="0">
                <a:solidFill>
                  <a:schemeClr val="bg1"/>
                </a:solidFill>
                <a:latin typeface="Assistant" panose="00000500000000000000" pitchFamily="2" charset="-79"/>
                <a:ea typeface="Arial Unicode MS" panose="020B0604020202020204" pitchFamily="34" charset="-128"/>
                <a:cs typeface="Assistant" panose="00000500000000000000" pitchFamily="2" charset="-79"/>
              </a:rPr>
              <a:t>קצב גידול החקלאות במועצה </a:t>
            </a:r>
            <a:endParaRPr lang="en-US" sz="1600" dirty="0">
              <a:solidFill>
                <a:schemeClr val="bg1"/>
              </a:solidFill>
              <a:latin typeface="Assistant" panose="00000500000000000000" pitchFamily="2" charset="-79"/>
              <a:ea typeface="Arial Unicode MS" panose="020B0604020202020204" pitchFamily="34" charset="-128"/>
              <a:cs typeface="Assistant" panose="00000500000000000000" pitchFamily="2" charset="-79"/>
            </a:endParaRPr>
          </a:p>
        </p:txBody>
      </p:sp>
      <p:cxnSp>
        <p:nvCxnSpPr>
          <p:cNvPr id="21" name="מחבר חץ ישר 20"/>
          <p:cNvCxnSpPr/>
          <p:nvPr/>
        </p:nvCxnSpPr>
        <p:spPr>
          <a:xfrm flipH="1">
            <a:off x="1078792" y="5223378"/>
            <a:ext cx="5184000" cy="0"/>
          </a:xfrm>
          <a:prstGeom prst="straightConnector1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תיבת טקסט 2"/>
          <p:cNvSpPr txBox="1">
            <a:spLocks noChangeArrowheads="1"/>
          </p:cNvSpPr>
          <p:nvPr/>
        </p:nvSpPr>
        <p:spPr bwMode="auto">
          <a:xfrm flipH="1">
            <a:off x="1049599" y="4790010"/>
            <a:ext cx="3687036" cy="494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l" rtl="0"/>
            <a:r>
              <a:rPr lang="he-IL" sz="2400" dirty="0" smtClean="0">
                <a:solidFill>
                  <a:schemeClr val="bg1"/>
                </a:solidFill>
                <a:latin typeface="Assistant ExtraLight" panose="00000300000000000000" pitchFamily="2" charset="-79"/>
                <a:ea typeface="Arial Unicode MS" panose="020B0604020202020204" pitchFamily="34" charset="-128"/>
                <a:cs typeface="Assistant ExtraLight" panose="00000300000000000000" pitchFamily="2" charset="-79"/>
              </a:rPr>
              <a:t>שנתי</a:t>
            </a:r>
            <a:endParaRPr lang="en-US" sz="2400" dirty="0" smtClean="0">
              <a:solidFill>
                <a:schemeClr val="bg1"/>
              </a:solidFill>
              <a:latin typeface="Assistant ExtraLight" panose="00000300000000000000" pitchFamily="2" charset="-79"/>
              <a:ea typeface="Arial Unicode MS" panose="020B0604020202020204" pitchFamily="34" charset="-128"/>
              <a:cs typeface="Assistant ExtraLight" panose="00000300000000000000" pitchFamily="2" charset="-79"/>
            </a:endParaRPr>
          </a:p>
        </p:txBody>
      </p:sp>
      <p:sp>
        <p:nvSpPr>
          <p:cNvPr id="23" name="תיבת טקסט 2"/>
          <p:cNvSpPr txBox="1">
            <a:spLocks noChangeArrowheads="1"/>
          </p:cNvSpPr>
          <p:nvPr/>
        </p:nvSpPr>
        <p:spPr bwMode="auto">
          <a:xfrm flipH="1">
            <a:off x="858328" y="5196484"/>
            <a:ext cx="1145283" cy="750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rtl="0">
              <a:lnSpc>
                <a:spcPts val="2800"/>
              </a:lnSpc>
            </a:pPr>
            <a:r>
              <a:rPr lang="en-US" sz="2000" dirty="0" smtClean="0">
                <a:solidFill>
                  <a:schemeClr val="bg1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8%-9%</a:t>
            </a:r>
          </a:p>
        </p:txBody>
      </p:sp>
      <p:sp>
        <p:nvSpPr>
          <p:cNvPr id="24" name="תיבת טקסט 2"/>
          <p:cNvSpPr txBox="1">
            <a:spLocks noChangeArrowheads="1"/>
          </p:cNvSpPr>
          <p:nvPr/>
        </p:nvSpPr>
        <p:spPr bwMode="auto">
          <a:xfrm flipH="1">
            <a:off x="968878" y="5788256"/>
            <a:ext cx="5363111" cy="451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he-IL" dirty="0">
                <a:solidFill>
                  <a:schemeClr val="bg1"/>
                </a:solidFill>
                <a:latin typeface="Assistant" panose="00000500000000000000" pitchFamily="2" charset="-79"/>
                <a:ea typeface="Arial Unicode MS" panose="020B0604020202020204" pitchFamily="34" charset="-128"/>
                <a:cs typeface="Assistant" panose="00000500000000000000" pitchFamily="2" charset="-79"/>
              </a:rPr>
              <a:t>שותפות בחממת </a:t>
            </a:r>
            <a:r>
              <a:rPr lang="en-US" dirty="0">
                <a:solidFill>
                  <a:schemeClr val="bg1"/>
                </a:solidFill>
                <a:latin typeface="Assistant" panose="00000500000000000000" pitchFamily="2" charset="-79"/>
                <a:ea typeface="Arial Unicode MS" panose="020B0604020202020204" pitchFamily="34" charset="-128"/>
                <a:cs typeface="Assistant" panose="00000500000000000000" pitchFamily="2" charset="-79"/>
              </a:rPr>
              <a:t>Innegev</a:t>
            </a:r>
            <a:r>
              <a:rPr lang="he-IL" dirty="0">
                <a:solidFill>
                  <a:schemeClr val="bg1"/>
                </a:solidFill>
                <a:latin typeface="Assistant" panose="00000500000000000000" pitchFamily="2" charset="-79"/>
                <a:ea typeface="Arial Unicode MS" panose="020B0604020202020204" pitchFamily="34" charset="-128"/>
                <a:cs typeface="Assistant" panose="00000500000000000000" pitchFamily="2" charset="-79"/>
              </a:rPr>
              <a:t> בתחומי האגרוטק והקלינטק</a:t>
            </a:r>
            <a:endParaRPr lang="en-US" dirty="0">
              <a:solidFill>
                <a:schemeClr val="bg1"/>
              </a:solidFill>
              <a:latin typeface="Assistant" panose="00000500000000000000" pitchFamily="2" charset="-79"/>
              <a:ea typeface="Arial Unicode MS" panose="020B0604020202020204" pitchFamily="34" charset="-128"/>
              <a:cs typeface="Assistant" panose="00000500000000000000" pitchFamily="2" charset="-79"/>
            </a:endParaRPr>
          </a:p>
        </p:txBody>
      </p:sp>
      <p:cxnSp>
        <p:nvCxnSpPr>
          <p:cNvPr id="26" name="מחבר חץ ישר 25"/>
          <p:cNvCxnSpPr/>
          <p:nvPr/>
        </p:nvCxnSpPr>
        <p:spPr>
          <a:xfrm flipH="1">
            <a:off x="1086532" y="6200449"/>
            <a:ext cx="5184000" cy="0"/>
          </a:xfrm>
          <a:prstGeom prst="straightConnector1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תמונה 2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5" y="39969"/>
            <a:ext cx="2160000" cy="58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9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mages.haarets.co.il/image/fetch/https:/www.haaretz.co.il/polopoly_fs/1.8690367!/image/2368361774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482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תמונה 19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672" y="2939875"/>
            <a:ext cx="1828611" cy="1863553"/>
          </a:xfrm>
          <a:prstGeom prst="rect">
            <a:avLst/>
          </a:prstGeom>
        </p:spPr>
      </p:pic>
      <p:pic>
        <p:nvPicPr>
          <p:cNvPr id="21" name="תמונה 2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823" y="2957207"/>
            <a:ext cx="1828611" cy="1863553"/>
          </a:xfrm>
          <a:prstGeom prst="rect">
            <a:avLst/>
          </a:prstGeom>
        </p:spPr>
      </p:pic>
      <p:pic>
        <p:nvPicPr>
          <p:cNvPr id="22" name="תמונה 2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378" y="2948395"/>
            <a:ext cx="1828611" cy="1863553"/>
          </a:xfrm>
          <a:prstGeom prst="rect">
            <a:avLst/>
          </a:prstGeom>
        </p:spPr>
      </p:pic>
      <p:pic>
        <p:nvPicPr>
          <p:cNvPr id="23" name="תמונה 22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602" y="2958460"/>
            <a:ext cx="1828611" cy="1863553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93" y="2922930"/>
            <a:ext cx="1828611" cy="1863553"/>
          </a:xfrm>
          <a:prstGeom prst="rect">
            <a:avLst/>
          </a:prstGeom>
        </p:spPr>
      </p:pic>
      <p:sp>
        <p:nvSpPr>
          <p:cNvPr id="51" name="כותרת 1"/>
          <p:cNvSpPr txBox="1">
            <a:spLocks/>
          </p:cNvSpPr>
          <p:nvPr/>
        </p:nvSpPr>
        <p:spPr>
          <a:xfrm>
            <a:off x="1357499" y="15931"/>
            <a:ext cx="9554981" cy="955638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4000" dirty="0" smtClean="0">
                <a:solidFill>
                  <a:schemeClr val="bg1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חקלאות, ביטחון תזונתי ומשבר הקורונה</a:t>
            </a:r>
            <a:endParaRPr lang="he-IL" sz="4000" dirty="0">
              <a:solidFill>
                <a:schemeClr val="bg1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10" name="דמעה 9"/>
          <p:cNvSpPr/>
          <p:nvPr/>
        </p:nvSpPr>
        <p:spPr>
          <a:xfrm rot="8180873">
            <a:off x="727500" y="3209104"/>
            <a:ext cx="1260000" cy="1260000"/>
          </a:xfrm>
          <a:prstGeom prst="teardrop">
            <a:avLst/>
          </a:prstGeom>
          <a:solidFill>
            <a:srgbClr val="FF9900"/>
          </a:solidFill>
          <a:ln w="7620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e-IL">
              <a:solidFill>
                <a:schemeClr val="bg1"/>
              </a:solidFill>
            </a:endParaRPr>
          </a:p>
        </p:txBody>
      </p:sp>
      <p:sp>
        <p:nvSpPr>
          <p:cNvPr id="18" name="דמעה 17"/>
          <p:cNvSpPr/>
          <p:nvPr/>
        </p:nvSpPr>
        <p:spPr>
          <a:xfrm rot="8180873">
            <a:off x="3230999" y="3241652"/>
            <a:ext cx="1260000" cy="1260000"/>
          </a:xfrm>
          <a:prstGeom prst="teardrop">
            <a:avLst/>
          </a:prstGeom>
          <a:solidFill>
            <a:schemeClr val="accent5">
              <a:lumMod val="75000"/>
            </a:schemeClr>
          </a:solidFill>
          <a:ln w="7620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e-IL">
              <a:solidFill>
                <a:schemeClr val="bg1"/>
              </a:solidFill>
            </a:endParaRPr>
          </a:p>
        </p:txBody>
      </p:sp>
      <p:sp>
        <p:nvSpPr>
          <p:cNvPr id="19" name="תיבת טקסט 2"/>
          <p:cNvSpPr txBox="1">
            <a:spLocks noChangeArrowheads="1"/>
          </p:cNvSpPr>
          <p:nvPr/>
        </p:nvSpPr>
        <p:spPr bwMode="auto">
          <a:xfrm flipH="1">
            <a:off x="75133" y="4942643"/>
            <a:ext cx="2331386" cy="1237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he-IL" sz="1400" dirty="0">
                <a:solidFill>
                  <a:schemeClr val="bg1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דווקא עכשיו חשוב לחזק את החקלאות הישראלית, לטפח את היצרנים המקומיים </a:t>
            </a:r>
            <a:r>
              <a:rPr lang="he-IL" sz="1400" dirty="0" smtClean="0">
                <a:solidFill>
                  <a:schemeClr val="bg1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ולהנגיש אפשרויות לצריכה ישירה מהחקלאים.</a:t>
            </a:r>
            <a:endParaRPr lang="he-IL" sz="1400" dirty="0">
              <a:solidFill>
                <a:schemeClr val="bg1"/>
              </a:solidFill>
              <a:latin typeface="Assistant SemiBold" panose="00000700000000000000" pitchFamily="2" charset="-79"/>
              <a:ea typeface="Arial Unicode MS" panose="020B0604020202020204" pitchFamily="34" charset="-128"/>
              <a:cs typeface="Assistant SemiBold" panose="00000700000000000000" pitchFamily="2" charset="-79"/>
            </a:endParaRPr>
          </a:p>
        </p:txBody>
      </p:sp>
      <p:sp>
        <p:nvSpPr>
          <p:cNvPr id="24" name="דמעה 23"/>
          <p:cNvSpPr/>
          <p:nvPr/>
        </p:nvSpPr>
        <p:spPr>
          <a:xfrm rot="8180873">
            <a:off x="10251462" y="3265775"/>
            <a:ext cx="1260000" cy="1260000"/>
          </a:xfrm>
          <a:prstGeom prst="teardrop">
            <a:avLst/>
          </a:prstGeom>
          <a:solidFill>
            <a:srgbClr val="FFC000"/>
          </a:solidFill>
          <a:ln w="7620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e-IL">
              <a:solidFill>
                <a:schemeClr val="bg1"/>
              </a:solidFill>
            </a:endParaRPr>
          </a:p>
        </p:txBody>
      </p:sp>
      <p:sp>
        <p:nvSpPr>
          <p:cNvPr id="26" name="דמעה 25"/>
          <p:cNvSpPr/>
          <p:nvPr/>
        </p:nvSpPr>
        <p:spPr>
          <a:xfrm rot="8180873">
            <a:off x="7861684" y="3241653"/>
            <a:ext cx="1260000" cy="1260000"/>
          </a:xfrm>
          <a:prstGeom prst="teardrop">
            <a:avLst/>
          </a:prstGeom>
          <a:solidFill>
            <a:schemeClr val="accent2">
              <a:lumMod val="75000"/>
            </a:schemeClr>
          </a:solidFill>
          <a:ln w="7620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e-IL">
              <a:solidFill>
                <a:schemeClr val="bg1"/>
              </a:solidFill>
            </a:endParaRPr>
          </a:p>
        </p:txBody>
      </p:sp>
      <p:sp>
        <p:nvSpPr>
          <p:cNvPr id="31" name="דמעה 30"/>
          <p:cNvSpPr/>
          <p:nvPr/>
        </p:nvSpPr>
        <p:spPr>
          <a:xfrm rot="8180873">
            <a:off x="5563341" y="3265774"/>
            <a:ext cx="1260000" cy="1260000"/>
          </a:xfrm>
          <a:prstGeom prst="teardrop">
            <a:avLst/>
          </a:prstGeom>
          <a:solidFill>
            <a:schemeClr val="accent6">
              <a:lumMod val="50000"/>
            </a:schemeClr>
          </a:solidFill>
          <a:ln w="7620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e-IL">
              <a:solidFill>
                <a:schemeClr val="bg1"/>
              </a:solidFill>
            </a:endParaRPr>
          </a:p>
        </p:txBody>
      </p:sp>
      <p:sp>
        <p:nvSpPr>
          <p:cNvPr id="41" name="תיבת טקסט 2"/>
          <p:cNvSpPr txBox="1">
            <a:spLocks noChangeArrowheads="1"/>
          </p:cNvSpPr>
          <p:nvPr/>
        </p:nvSpPr>
        <p:spPr bwMode="auto">
          <a:xfrm flipH="1">
            <a:off x="7266870" y="4942643"/>
            <a:ext cx="2449626" cy="1237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he-IL" sz="1400" dirty="0" smtClean="0">
                <a:solidFill>
                  <a:schemeClr val="bg1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משבר הקורונה פגע אנושות בענפי חקלאות מוטי-ייצוא, וחקלאים המשווקים למסעדות ובתי מלון.</a:t>
            </a:r>
          </a:p>
          <a:p>
            <a:pPr algn="ctr"/>
            <a:r>
              <a:rPr lang="he-IL" sz="1400" dirty="0" smtClean="0">
                <a:solidFill>
                  <a:schemeClr val="bg1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 הנזקים לחקלאות מוערכים ברבע מיליארד ₪. </a:t>
            </a:r>
            <a:endParaRPr lang="he-IL" sz="1400" dirty="0">
              <a:solidFill>
                <a:schemeClr val="bg1"/>
              </a:solidFill>
              <a:latin typeface="Assistant SemiBold" panose="00000700000000000000" pitchFamily="2" charset="-79"/>
              <a:ea typeface="Arial Unicode MS" panose="020B0604020202020204" pitchFamily="34" charset="-128"/>
              <a:cs typeface="Assistant SemiBold" panose="00000700000000000000" pitchFamily="2" charset="-79"/>
            </a:endParaRPr>
          </a:p>
        </p:txBody>
      </p:sp>
      <p:sp>
        <p:nvSpPr>
          <p:cNvPr id="42" name="תיבת טקסט 2"/>
          <p:cNvSpPr txBox="1">
            <a:spLocks noChangeArrowheads="1"/>
          </p:cNvSpPr>
          <p:nvPr/>
        </p:nvSpPr>
        <p:spPr bwMode="auto">
          <a:xfrm flipH="1">
            <a:off x="9679850" y="4939517"/>
            <a:ext cx="2403224" cy="18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he-IL" sz="1400" dirty="0" smtClean="0">
                <a:solidFill>
                  <a:schemeClr val="bg1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בשנים </a:t>
            </a:r>
            <a:r>
              <a:rPr lang="he-IL" sz="1400" dirty="0">
                <a:solidFill>
                  <a:schemeClr val="bg1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האחרונות, עם עידוד </a:t>
            </a:r>
            <a:r>
              <a:rPr lang="he-IL" sz="1400" dirty="0" smtClean="0">
                <a:solidFill>
                  <a:schemeClr val="bg1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והקלות במדיניות </a:t>
            </a:r>
            <a:r>
              <a:rPr lang="he-IL" sz="1400" dirty="0">
                <a:solidFill>
                  <a:schemeClr val="bg1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יבוא </a:t>
            </a:r>
            <a:r>
              <a:rPr lang="he-IL" sz="1400" dirty="0" smtClean="0">
                <a:solidFill>
                  <a:schemeClr val="bg1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פירות </a:t>
            </a:r>
            <a:r>
              <a:rPr lang="he-IL" sz="1400" dirty="0">
                <a:solidFill>
                  <a:schemeClr val="bg1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וירקות, </a:t>
            </a:r>
            <a:r>
              <a:rPr lang="he-IL" sz="1400" dirty="0" smtClean="0">
                <a:solidFill>
                  <a:schemeClr val="bg1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נפגעה כלכלתם </a:t>
            </a:r>
            <a:r>
              <a:rPr lang="he-IL" sz="1400" dirty="0">
                <a:solidFill>
                  <a:schemeClr val="bg1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של חקלאים ישראלים </a:t>
            </a:r>
            <a:r>
              <a:rPr lang="he-IL" sz="1400" dirty="0" smtClean="0">
                <a:solidFill>
                  <a:schemeClr val="bg1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רבים, ואיתם </a:t>
            </a:r>
            <a:r>
              <a:rPr lang="he-IL" sz="1400" dirty="0">
                <a:solidFill>
                  <a:schemeClr val="bg1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גם החוסן התזונתי של מדינת ישראל.</a:t>
            </a:r>
          </a:p>
        </p:txBody>
      </p:sp>
      <p:sp>
        <p:nvSpPr>
          <p:cNvPr id="43" name="תיבת טקסט 2"/>
          <p:cNvSpPr txBox="1">
            <a:spLocks noChangeArrowheads="1"/>
          </p:cNvSpPr>
          <p:nvPr/>
        </p:nvSpPr>
        <p:spPr bwMode="auto">
          <a:xfrm flipH="1">
            <a:off x="2585257" y="4942643"/>
            <a:ext cx="2235697" cy="1237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he-IL" sz="1400" dirty="0">
                <a:solidFill>
                  <a:schemeClr val="bg1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אם נשכיל </a:t>
            </a:r>
            <a:r>
              <a:rPr lang="he-IL" sz="1400" dirty="0" smtClean="0">
                <a:solidFill>
                  <a:schemeClr val="bg1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לחזק </a:t>
            </a:r>
            <a:r>
              <a:rPr lang="he-IL" sz="1400" dirty="0">
                <a:solidFill>
                  <a:schemeClr val="bg1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את החקלאות הישראלית, נוכל לזכות במזון איכותי בשגרה ולהיערך טוב יותר לאירועי חירום נוספים, שלבטח יגיעו.</a:t>
            </a:r>
          </a:p>
        </p:txBody>
      </p:sp>
      <p:sp>
        <p:nvSpPr>
          <p:cNvPr id="44" name="תיבת טקסט 2"/>
          <p:cNvSpPr txBox="1">
            <a:spLocks noChangeArrowheads="1"/>
          </p:cNvSpPr>
          <p:nvPr/>
        </p:nvSpPr>
        <p:spPr bwMode="auto">
          <a:xfrm flipH="1">
            <a:off x="4825037" y="4939517"/>
            <a:ext cx="2360905" cy="1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he-IL" sz="1400" dirty="0">
                <a:solidFill>
                  <a:schemeClr val="bg1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משבר הקורונה חידד את הצורך בייצור מקומי של מוצרי יסוד. בעולם החלה תחרות על מוצרים המצויים במחסור, וכתוצאה מכך גוברת התלות בייצור מקומי. </a:t>
            </a:r>
          </a:p>
        </p:txBody>
      </p:sp>
      <p:pic>
        <p:nvPicPr>
          <p:cNvPr id="25" name="תמונה 2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5" y="39969"/>
            <a:ext cx="2160000" cy="58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2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2" t="54663"/>
          <a:stretch/>
        </p:blipFill>
        <p:spPr>
          <a:xfrm>
            <a:off x="0" y="26894"/>
            <a:ext cx="2366682" cy="1926305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4" t="-6400" b="1"/>
          <a:stretch/>
        </p:blipFill>
        <p:spPr>
          <a:xfrm rot="16200000">
            <a:off x="6594966" y="3330017"/>
            <a:ext cx="1197860" cy="5858106"/>
          </a:xfrm>
          <a:prstGeom prst="rect">
            <a:avLst/>
          </a:prstGeom>
        </p:spPr>
      </p:pic>
      <p:sp>
        <p:nvSpPr>
          <p:cNvPr id="30" name="כותרת 1"/>
          <p:cNvSpPr txBox="1">
            <a:spLocks/>
          </p:cNvSpPr>
          <p:nvPr/>
        </p:nvSpPr>
        <p:spPr>
          <a:xfrm>
            <a:off x="1171609" y="486888"/>
            <a:ext cx="9803446" cy="610439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4000" dirty="0" smtClean="0">
                <a:solidFill>
                  <a:prstClr val="white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אזור תעסוקה חקלאי "קמה"</a:t>
            </a:r>
            <a:endParaRPr lang="he-IL" sz="4000" dirty="0">
              <a:solidFill>
                <a:prstClr val="white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20" name="תיבת טקסט 2"/>
          <p:cNvSpPr txBox="1">
            <a:spLocks noChangeArrowheads="1"/>
          </p:cNvSpPr>
          <p:nvPr/>
        </p:nvSpPr>
        <p:spPr bwMode="auto">
          <a:xfrm flipH="1">
            <a:off x="8190152" y="5367424"/>
            <a:ext cx="2881988" cy="374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rtl="0"/>
            <a:r>
              <a:rPr lang="he-IL" sz="1600" dirty="0" smtClean="0">
                <a:solidFill>
                  <a:srgbClr val="FFC000">
                    <a:lumMod val="60000"/>
                    <a:lumOff val="40000"/>
                  </a:srgbClr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עיבוד, מיון, אחסון ושיווק תוצרת</a:t>
            </a:r>
            <a:endParaRPr lang="en-US" sz="1600" dirty="0">
              <a:solidFill>
                <a:srgbClr val="FFC000">
                  <a:lumMod val="60000"/>
                  <a:lumOff val="40000"/>
                </a:srgbClr>
              </a:solidFill>
              <a:latin typeface="Assistant SemiBold" panose="00000700000000000000" pitchFamily="2" charset="-79"/>
              <a:ea typeface="Arial Unicode MS" panose="020B0604020202020204" pitchFamily="34" charset="-128"/>
              <a:cs typeface="Assistant SemiBold" panose="00000700000000000000" pitchFamily="2" charset="-79"/>
            </a:endParaRPr>
          </a:p>
        </p:txBody>
      </p:sp>
      <p:sp>
        <p:nvSpPr>
          <p:cNvPr id="17" name="תיבת טקסט 2"/>
          <p:cNvSpPr txBox="1">
            <a:spLocks noChangeArrowheads="1"/>
          </p:cNvSpPr>
          <p:nvPr/>
        </p:nvSpPr>
        <p:spPr bwMode="auto">
          <a:xfrm flipH="1">
            <a:off x="433590" y="1552117"/>
            <a:ext cx="11575227" cy="1044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he-IL" sz="2000" dirty="0" smtClean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המטרה: הקמת </a:t>
            </a:r>
            <a:r>
              <a:rPr lang="he-IL" sz="2000" dirty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אזור תעסוקה חקלאי ייחודי המאגד את </a:t>
            </a:r>
            <a:r>
              <a:rPr lang="he-IL" sz="2000" dirty="0" smtClean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כל רכיבי שרשרת </a:t>
            </a:r>
            <a:r>
              <a:rPr lang="he-IL" sz="2000" dirty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השיווק החקלאי תחת קורת גג </a:t>
            </a:r>
            <a:r>
              <a:rPr lang="he-IL" sz="2000" dirty="0" smtClean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אחת</a:t>
            </a:r>
            <a:r>
              <a:rPr lang="en-US" sz="2000" dirty="0" smtClean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/>
            </a:r>
            <a:br>
              <a:rPr lang="en-US" sz="2000" dirty="0" smtClean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</a:br>
            <a:r>
              <a:rPr lang="he-IL" sz="2000" dirty="0" smtClean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כדי </a:t>
            </a:r>
            <a:r>
              <a:rPr lang="he-IL" sz="2000" dirty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לספק מענה מיטבי לדרישות השוק וצרכי </a:t>
            </a:r>
            <a:r>
              <a:rPr lang="he-IL" sz="2000" dirty="0" smtClean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החקלאיים, וכדי למיצב את </a:t>
            </a:r>
            <a:r>
              <a:rPr lang="he-IL" sz="2000" dirty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צומת קמה כמרכז חקלאי אזורי משמעותי</a:t>
            </a:r>
            <a:r>
              <a:rPr lang="he-IL" sz="2000" dirty="0" smtClean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.</a:t>
            </a:r>
          </a:p>
          <a:p>
            <a:endParaRPr lang="en-US" sz="2000" dirty="0">
              <a:solidFill>
                <a:prstClr val="white"/>
              </a:solidFill>
              <a:latin typeface="Assistant Light" panose="00000400000000000000" pitchFamily="2" charset="-79"/>
              <a:ea typeface="Arial Unicode MS" panose="020B0604020202020204" pitchFamily="34" charset="-128"/>
              <a:cs typeface="Assistant Light" panose="00000400000000000000" pitchFamily="2" charset="-79"/>
            </a:endParaRPr>
          </a:p>
        </p:txBody>
      </p:sp>
      <p:sp>
        <p:nvSpPr>
          <p:cNvPr id="13" name="תיבת טקסט 2"/>
          <p:cNvSpPr txBox="1">
            <a:spLocks noChangeArrowheads="1"/>
          </p:cNvSpPr>
          <p:nvPr/>
        </p:nvSpPr>
        <p:spPr bwMode="auto">
          <a:xfrm flipH="1">
            <a:off x="4375278" y="5370092"/>
            <a:ext cx="3525204" cy="402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rtl="0"/>
            <a:r>
              <a:rPr lang="he-IL" sz="1600" dirty="0" smtClean="0">
                <a:solidFill>
                  <a:srgbClr val="ED7D31">
                    <a:lumMod val="60000"/>
                    <a:lumOff val="40000"/>
                  </a:srgbClr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חנויות מפעל, משרדים לחברות חקלאיות</a:t>
            </a:r>
            <a:endParaRPr lang="en-US" sz="1600" dirty="0">
              <a:solidFill>
                <a:srgbClr val="ED7D31">
                  <a:lumMod val="60000"/>
                  <a:lumOff val="40000"/>
                </a:srgbClr>
              </a:solidFill>
              <a:latin typeface="Assistant SemiBold" panose="00000700000000000000" pitchFamily="2" charset="-79"/>
              <a:ea typeface="Arial Unicode MS" panose="020B0604020202020204" pitchFamily="34" charset="-128"/>
              <a:cs typeface="Assistant SemiBold" panose="00000700000000000000" pitchFamily="2" charset="-79"/>
            </a:endParaRPr>
          </a:p>
        </p:txBody>
      </p:sp>
      <p:sp>
        <p:nvSpPr>
          <p:cNvPr id="14" name="תיבת טקסט 2"/>
          <p:cNvSpPr txBox="1">
            <a:spLocks noChangeArrowheads="1"/>
          </p:cNvSpPr>
          <p:nvPr/>
        </p:nvSpPr>
        <p:spPr bwMode="auto">
          <a:xfrm flipH="1">
            <a:off x="1050586" y="5353775"/>
            <a:ext cx="2881988" cy="402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rtl="0"/>
            <a:r>
              <a:rPr lang="he-IL" sz="1600" dirty="0" smtClean="0">
                <a:solidFill>
                  <a:srgbClr val="FFC000">
                    <a:lumMod val="60000"/>
                    <a:lumOff val="40000"/>
                  </a:srgbClr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שוק איכרים בצמוד לאזור התעסוקה</a:t>
            </a:r>
            <a:endParaRPr lang="en-US" sz="1600" dirty="0">
              <a:solidFill>
                <a:srgbClr val="FFC000">
                  <a:lumMod val="60000"/>
                  <a:lumOff val="40000"/>
                </a:srgbClr>
              </a:solidFill>
              <a:latin typeface="Assistant SemiBold" panose="00000700000000000000" pitchFamily="2" charset="-79"/>
              <a:ea typeface="Arial Unicode MS" panose="020B0604020202020204" pitchFamily="34" charset="-128"/>
              <a:cs typeface="Assistant SemiBold" panose="00000700000000000000" pitchFamily="2" charset="-79"/>
            </a:endParaRPr>
          </a:p>
        </p:txBody>
      </p:sp>
      <p:pic>
        <p:nvPicPr>
          <p:cNvPr id="1026" name="Picture 2" descr="https://yerakot.org.il/wp-content/uploads/2018/01/DSC06124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90152" y="2303144"/>
            <a:ext cx="2988000" cy="299336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4.googleusercontent.com/proxy/z7osDPMzVB9s_KlPEyOWwLSrMg2EFlIFcgFL1R6u0UN3gEuoFUQHDjjc7jKjugUwMWdOk74PxED7bAC_cNc9aa9ZP9ypA55g1IZo9e9YU1vp8amZ2NYZshE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 bwMode="auto">
          <a:xfrm>
            <a:off x="4631791" y="2287271"/>
            <a:ext cx="2991285" cy="2988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שוקי איכרים ראשונים יוצאים לדרך - כלכליסט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8"/>
          <a:stretch/>
        </p:blipFill>
        <p:spPr bwMode="auto">
          <a:xfrm>
            <a:off x="1050586" y="2287271"/>
            <a:ext cx="2988000" cy="299412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5" y="39969"/>
            <a:ext cx="2160000" cy="58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0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00" y="0"/>
            <a:ext cx="12179600" cy="6857999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12400" y="4034119"/>
            <a:ext cx="12179600" cy="2680106"/>
          </a:xfrm>
          <a:prstGeom prst="rect">
            <a:avLst/>
          </a:prstGeom>
          <a:solidFill>
            <a:schemeClr val="tx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תיבת טקסט 2"/>
          <p:cNvSpPr txBox="1">
            <a:spLocks noChangeArrowheads="1"/>
          </p:cNvSpPr>
          <p:nvPr/>
        </p:nvSpPr>
        <p:spPr bwMode="auto">
          <a:xfrm flipH="1">
            <a:off x="712692" y="4706471"/>
            <a:ext cx="11323016" cy="200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000" dirty="0" smtClean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תכנית </a:t>
            </a:r>
            <a:r>
              <a:rPr lang="he-IL" sz="2000" dirty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ייחודית המציבה סטנדרט חדש בטיפול בתוצרת </a:t>
            </a:r>
            <a:r>
              <a:rPr lang="he-IL" sz="2000" dirty="0" smtClean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החקלאית.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000" dirty="0" smtClean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אפשרות להקמת מפעלים לעיבוד, מיון, אחסון ושיווק התוצרת החקלאית בהיקפים גדולים.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000" dirty="0" smtClean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15 מגרשים לשיווק בשטח כולל של 190 דונם. </a:t>
            </a:r>
            <a:endParaRPr lang="he-IL" sz="2000" dirty="0">
              <a:solidFill>
                <a:prstClr val="white"/>
              </a:solidFill>
              <a:latin typeface="Assistant Light" panose="00000400000000000000" pitchFamily="2" charset="-79"/>
              <a:ea typeface="Arial Unicode MS" panose="020B0604020202020204" pitchFamily="34" charset="-128"/>
              <a:cs typeface="Assistant Light" panose="00000400000000000000" pitchFamily="2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000" dirty="0" smtClean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אפשרות להקמת </a:t>
            </a:r>
            <a:r>
              <a:rPr lang="he-IL" sz="2000" dirty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חנויות </a:t>
            </a:r>
            <a:r>
              <a:rPr lang="he-IL" sz="2000" dirty="0" smtClean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מפעל – לשיווק ישיר של תוצרת חקלאית.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000" dirty="0" smtClean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בצמוד לאזור התעסוקה צפוי לקום שוק איכרים לשיווק תוצרת חקלאי הנגב הצפוני.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000" dirty="0" smtClean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אפשרות להקמת משרדים </a:t>
            </a:r>
            <a:r>
              <a:rPr lang="he-IL" sz="2000" dirty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לחברות העוסקות בענף החקלאות או מנהלות עסקים באזור התעסוקה.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e-IL" sz="2000" dirty="0">
              <a:solidFill>
                <a:prstClr val="white"/>
              </a:solidFill>
              <a:latin typeface="Assistant Light" panose="00000400000000000000" pitchFamily="2" charset="-79"/>
              <a:ea typeface="Arial Unicode MS" panose="020B0604020202020204" pitchFamily="34" charset="-128"/>
              <a:cs typeface="Assistant Light" panose="00000400000000000000" pitchFamily="2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e-IL" sz="2000" dirty="0">
              <a:solidFill>
                <a:prstClr val="white"/>
              </a:solidFill>
              <a:latin typeface="Assistant Light" panose="00000400000000000000" pitchFamily="2" charset="-79"/>
              <a:ea typeface="Arial Unicode MS" panose="020B0604020202020204" pitchFamily="34" charset="-128"/>
              <a:cs typeface="Assistant Light" panose="00000400000000000000" pitchFamily="2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e-IL" sz="2000" dirty="0">
              <a:solidFill>
                <a:prstClr val="white"/>
              </a:solidFill>
              <a:latin typeface="Assistant Light" panose="00000400000000000000" pitchFamily="2" charset="-79"/>
              <a:ea typeface="Arial Unicode MS" panose="020B0604020202020204" pitchFamily="34" charset="-128"/>
              <a:cs typeface="Assistant Light" panose="00000400000000000000" pitchFamily="2" charset="-79"/>
            </a:endParaRPr>
          </a:p>
        </p:txBody>
      </p:sp>
      <p:sp>
        <p:nvSpPr>
          <p:cNvPr id="30" name="כותרת 1"/>
          <p:cNvSpPr txBox="1">
            <a:spLocks/>
          </p:cNvSpPr>
          <p:nvPr/>
        </p:nvSpPr>
        <p:spPr>
          <a:xfrm>
            <a:off x="2299444" y="4047842"/>
            <a:ext cx="8149511" cy="658629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4000" dirty="0" smtClean="0">
                <a:solidFill>
                  <a:prstClr val="white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התכנית</a:t>
            </a:r>
            <a:endParaRPr lang="he-IL" sz="4000" dirty="0">
              <a:solidFill>
                <a:prstClr val="white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541" y="-13447"/>
            <a:ext cx="3693459" cy="1574338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5" y="39969"/>
            <a:ext cx="2160000" cy="58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המעצמה הכתומה - כלכליסט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9" r="27273"/>
          <a:stretch/>
        </p:blipFill>
        <p:spPr bwMode="auto">
          <a:xfrm>
            <a:off x="0" y="-2333"/>
            <a:ext cx="6099586" cy="684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תמונה 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489" y="1492981"/>
            <a:ext cx="5541309" cy="3358717"/>
          </a:xfrm>
          <a:prstGeom prst="rect">
            <a:avLst/>
          </a:prstGeom>
        </p:spPr>
      </p:pic>
      <p:sp>
        <p:nvSpPr>
          <p:cNvPr id="4" name="כותרת 1"/>
          <p:cNvSpPr txBox="1">
            <a:spLocks/>
          </p:cNvSpPr>
          <p:nvPr/>
        </p:nvSpPr>
        <p:spPr>
          <a:xfrm>
            <a:off x="3719453" y="185847"/>
            <a:ext cx="8149511" cy="658629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4000" dirty="0" smtClean="0">
                <a:solidFill>
                  <a:prstClr val="white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השימושים המותרים</a:t>
            </a:r>
            <a:endParaRPr lang="he-IL" sz="4000" dirty="0">
              <a:solidFill>
                <a:prstClr val="white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5" y="39969"/>
            <a:ext cx="2160000" cy="58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5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ytimg.com/vi/YjQZi9G_q4E/maxresdefault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12"/>
                    </a14:imgEffect>
                    <a14:imgEffect>
                      <a14:saturation sat="1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0" y="-1"/>
            <a:ext cx="12192000" cy="6858001"/>
          </a:xfrm>
          <a:prstGeom prst="rect">
            <a:avLst/>
          </a:prstGeom>
          <a:noFill/>
          <a:effectLst>
            <a:glow rad="127000">
              <a:schemeClr val="accent1">
                <a:alpha val="94000"/>
              </a:schemeClr>
            </a:glow>
            <a:outerShdw blurRad="50800" dist="50800" dir="5400000" algn="ctr" rotWithShape="0">
              <a:srgbClr val="000000">
                <a:alpha val="9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מלבן 2"/>
          <p:cNvSpPr/>
          <p:nvPr/>
        </p:nvSpPr>
        <p:spPr>
          <a:xfrm>
            <a:off x="12400" y="1"/>
            <a:ext cx="12179600" cy="2642894"/>
          </a:xfrm>
          <a:prstGeom prst="rect">
            <a:avLst/>
          </a:prstGeom>
          <a:solidFill>
            <a:schemeClr val="tx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תיבת טקסט 2"/>
          <p:cNvSpPr txBox="1">
            <a:spLocks noChangeArrowheads="1"/>
          </p:cNvSpPr>
          <p:nvPr/>
        </p:nvSpPr>
        <p:spPr bwMode="auto">
          <a:xfrm flipH="1">
            <a:off x="2477193" y="747159"/>
            <a:ext cx="9558516" cy="1793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000" dirty="0" smtClean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צומת קמה - </a:t>
            </a:r>
            <a:r>
              <a:rPr lang="he-IL" sz="2000" dirty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הכניסה </a:t>
            </a:r>
            <a:r>
              <a:rPr lang="he-IL" sz="2000" dirty="0" smtClean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הראשית לנגב</a:t>
            </a:r>
            <a:r>
              <a:rPr lang="he-IL" sz="2000" dirty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-</a:t>
            </a:r>
            <a:r>
              <a:rPr lang="he-IL" sz="2000" dirty="0" smtClean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 ממנו מסופק </a:t>
            </a:r>
            <a:r>
              <a:rPr lang="he-IL" sz="2000" dirty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חלק ניכר מהתוצרת החקלאית בישראל.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000" dirty="0" smtClean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מיקום מרכזי </a:t>
            </a:r>
            <a:r>
              <a:rPr lang="he-IL" sz="2000" dirty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על </a:t>
            </a:r>
            <a:r>
              <a:rPr lang="he-IL" sz="2000" dirty="0" smtClean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כביש 6, </a:t>
            </a:r>
            <a:r>
              <a:rPr lang="he-IL" sz="2000" dirty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במרחק של כשעת נסיעה מתל אביב ומירושלים.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000" dirty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בסמוך </a:t>
            </a:r>
            <a:r>
              <a:rPr lang="he-IL" sz="2000" dirty="0" smtClean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לשלוש </a:t>
            </a:r>
            <a:r>
              <a:rPr lang="he-IL" sz="2000" dirty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תחנות רכבת המצויות במרחק של כ-20 דק' נסיעה (להבים, נתיבות </a:t>
            </a:r>
            <a:r>
              <a:rPr lang="he-IL" sz="2000" dirty="0" err="1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וקרית</a:t>
            </a:r>
            <a:r>
              <a:rPr lang="he-IL" sz="2000" dirty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-גת).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000" dirty="0" smtClean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שתי כניסות </a:t>
            </a:r>
            <a:r>
              <a:rPr lang="he-IL" sz="2000" dirty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ויציאות לאזור התעסוקה על כבישים אזוריים </a:t>
            </a:r>
            <a:r>
              <a:rPr lang="he-IL" sz="2000" dirty="0" smtClean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מרכזיים: </a:t>
            </a:r>
            <a:r>
              <a:rPr lang="he-IL" sz="2000" dirty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כביש 264 (בית קמה – אשל הנשיא</a:t>
            </a:r>
            <a:r>
              <a:rPr lang="he-IL" sz="2000" dirty="0" smtClean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),  </a:t>
            </a:r>
            <a:r>
              <a:rPr lang="he-IL" sz="2000" dirty="0">
                <a:solidFill>
                  <a:prstClr val="white"/>
                </a:solidFill>
                <a:latin typeface="Assistant Light" panose="00000400000000000000" pitchFamily="2" charset="-79"/>
                <a:ea typeface="Arial Unicode MS" panose="020B0604020202020204" pitchFamily="34" charset="-128"/>
                <a:cs typeface="Assistant Light" panose="00000400000000000000" pitchFamily="2" charset="-79"/>
              </a:rPr>
              <a:t>וכביש 293 (בית קמה – צומת הגדי).  שני הכבישים עתידים לעבור שדרוג והכפלה בשנים הקרובות.</a:t>
            </a:r>
          </a:p>
        </p:txBody>
      </p:sp>
      <p:sp>
        <p:nvSpPr>
          <p:cNvPr id="30" name="כותרת 1"/>
          <p:cNvSpPr txBox="1">
            <a:spLocks/>
          </p:cNvSpPr>
          <p:nvPr/>
        </p:nvSpPr>
        <p:spPr>
          <a:xfrm>
            <a:off x="7739923" y="88530"/>
            <a:ext cx="4295788" cy="658629"/>
          </a:xfrm>
          <a:prstGeom prst="rect">
            <a:avLst/>
          </a:prstGeom>
        </p:spPr>
        <p:txBody>
          <a:bodyPr vert="horz" lIns="91440" tIns="45720" rIns="91440" bIns="45720" rtlCol="1" anchor="ctr">
            <a:normAutofit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dirty="0" smtClean="0">
                <a:solidFill>
                  <a:prstClr val="white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מיקום ונגישות</a:t>
            </a:r>
            <a:endParaRPr lang="he-IL" dirty="0">
              <a:solidFill>
                <a:prstClr val="white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21" name="דמעה 20"/>
          <p:cNvSpPr/>
          <p:nvPr/>
        </p:nvSpPr>
        <p:spPr>
          <a:xfrm rot="13692795">
            <a:off x="6432744" y="4321519"/>
            <a:ext cx="1440000" cy="1440000"/>
          </a:xfrm>
          <a:prstGeom prst="teardrop">
            <a:avLst/>
          </a:pr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e-IL">
              <a:solidFill>
                <a:prstClr val="white"/>
              </a:solidFill>
            </a:endParaRPr>
          </a:p>
        </p:txBody>
      </p:sp>
      <p:sp>
        <p:nvSpPr>
          <p:cNvPr id="31" name="דמעה 30"/>
          <p:cNvSpPr/>
          <p:nvPr/>
        </p:nvSpPr>
        <p:spPr>
          <a:xfrm rot="8290872">
            <a:off x="5416079" y="3186038"/>
            <a:ext cx="1440000" cy="1440000"/>
          </a:xfrm>
          <a:prstGeom prst="teardrop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e-IL">
              <a:solidFill>
                <a:prstClr val="white"/>
              </a:solidFill>
            </a:endParaRPr>
          </a:p>
        </p:txBody>
      </p:sp>
      <p:sp>
        <p:nvSpPr>
          <p:cNvPr id="32" name="דמעה 31"/>
          <p:cNvSpPr/>
          <p:nvPr/>
        </p:nvSpPr>
        <p:spPr>
          <a:xfrm rot="2652574">
            <a:off x="4321226" y="4283390"/>
            <a:ext cx="1440000" cy="1440000"/>
          </a:xfrm>
          <a:prstGeom prst="teardrop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e-IL">
              <a:solidFill>
                <a:prstClr val="white"/>
              </a:solidFill>
            </a:endParaRPr>
          </a:p>
        </p:txBody>
      </p:sp>
      <p:sp>
        <p:nvSpPr>
          <p:cNvPr id="33" name="דמעה 32"/>
          <p:cNvSpPr/>
          <p:nvPr/>
        </p:nvSpPr>
        <p:spPr>
          <a:xfrm rot="18851122">
            <a:off x="5395750" y="5366347"/>
            <a:ext cx="1440000" cy="1440000"/>
          </a:xfrm>
          <a:prstGeom prst="teardrop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e-IL">
              <a:solidFill>
                <a:prstClr val="white"/>
              </a:solidFill>
            </a:endParaRPr>
          </a:p>
        </p:txBody>
      </p:sp>
      <p:sp>
        <p:nvSpPr>
          <p:cNvPr id="37" name="תיבת טקסט 2"/>
          <p:cNvSpPr txBox="1">
            <a:spLocks noChangeArrowheads="1"/>
          </p:cNvSpPr>
          <p:nvPr/>
        </p:nvSpPr>
        <p:spPr bwMode="auto">
          <a:xfrm flipH="1">
            <a:off x="5371376" y="3537088"/>
            <a:ext cx="1441433" cy="958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rtl="0"/>
            <a:r>
              <a:rPr lang="he-IL" b="1" dirty="0" smtClean="0">
                <a:solidFill>
                  <a:prstClr val="white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תל אביב</a:t>
            </a:r>
            <a:r>
              <a:rPr lang="en-US" b="1" dirty="0" smtClean="0">
                <a:solidFill>
                  <a:prstClr val="white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/>
            </a:r>
            <a:br>
              <a:rPr lang="en-US" b="1" dirty="0" smtClean="0">
                <a:solidFill>
                  <a:prstClr val="white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</a:br>
            <a:r>
              <a:rPr lang="he-IL" b="1" dirty="0" smtClean="0">
                <a:solidFill>
                  <a:prstClr val="white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100 ק"מ</a:t>
            </a:r>
            <a:endParaRPr lang="en-US" sz="1600" dirty="0">
              <a:solidFill>
                <a:prstClr val="white"/>
              </a:solidFill>
              <a:latin typeface="Assistant SemiBold" panose="00000700000000000000" pitchFamily="2" charset="-79"/>
              <a:ea typeface="Arial Unicode MS" panose="020B0604020202020204" pitchFamily="34" charset="-128"/>
              <a:cs typeface="Assistant SemiBold" panose="00000700000000000000" pitchFamily="2" charset="-79"/>
            </a:endParaRPr>
          </a:p>
        </p:txBody>
      </p:sp>
      <p:sp>
        <p:nvSpPr>
          <p:cNvPr id="38" name="תיבת טקסט 2"/>
          <p:cNvSpPr txBox="1">
            <a:spLocks noChangeArrowheads="1"/>
          </p:cNvSpPr>
          <p:nvPr/>
        </p:nvSpPr>
        <p:spPr bwMode="auto">
          <a:xfrm flipH="1">
            <a:off x="6418106" y="4607733"/>
            <a:ext cx="1441433" cy="958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rtl="0"/>
            <a:r>
              <a:rPr lang="he-IL" b="1" dirty="0" smtClean="0">
                <a:solidFill>
                  <a:prstClr val="white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ירושלים</a:t>
            </a:r>
          </a:p>
          <a:p>
            <a:pPr algn="ctr" rtl="0"/>
            <a:r>
              <a:rPr lang="he-IL" sz="1600" b="1" dirty="0" smtClean="0">
                <a:solidFill>
                  <a:prstClr val="white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100 ק"מ</a:t>
            </a:r>
            <a:endParaRPr lang="en-US" sz="1600" dirty="0">
              <a:solidFill>
                <a:prstClr val="white"/>
              </a:solidFill>
              <a:latin typeface="Assistant SemiBold" panose="00000700000000000000" pitchFamily="2" charset="-79"/>
              <a:ea typeface="Arial Unicode MS" panose="020B0604020202020204" pitchFamily="34" charset="-128"/>
              <a:cs typeface="Assistant SemiBold" panose="00000700000000000000" pitchFamily="2" charset="-79"/>
            </a:endParaRPr>
          </a:p>
        </p:txBody>
      </p:sp>
      <p:sp>
        <p:nvSpPr>
          <p:cNvPr id="39" name="תיבת טקסט 2"/>
          <p:cNvSpPr txBox="1">
            <a:spLocks noChangeArrowheads="1"/>
          </p:cNvSpPr>
          <p:nvPr/>
        </p:nvSpPr>
        <p:spPr bwMode="auto">
          <a:xfrm flipH="1">
            <a:off x="4301856" y="4685605"/>
            <a:ext cx="1441433" cy="958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rtl="0"/>
            <a:r>
              <a:rPr lang="he-IL" b="1" dirty="0" smtClean="0">
                <a:solidFill>
                  <a:prstClr val="white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אשדוד</a:t>
            </a:r>
          </a:p>
          <a:p>
            <a:pPr algn="ctr" rtl="0"/>
            <a:r>
              <a:rPr lang="he-IL" sz="1600" b="1" dirty="0" smtClean="0">
                <a:solidFill>
                  <a:prstClr val="white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70 ק"מ</a:t>
            </a:r>
            <a:endParaRPr lang="en-US" sz="1600" dirty="0">
              <a:solidFill>
                <a:prstClr val="white"/>
              </a:solidFill>
              <a:latin typeface="Assistant SemiBold" panose="00000700000000000000" pitchFamily="2" charset="-79"/>
              <a:ea typeface="Arial Unicode MS" panose="020B0604020202020204" pitchFamily="34" charset="-128"/>
              <a:cs typeface="Assistant SemiBold" panose="00000700000000000000" pitchFamily="2" charset="-79"/>
            </a:endParaRPr>
          </a:p>
        </p:txBody>
      </p:sp>
      <p:sp>
        <p:nvSpPr>
          <p:cNvPr id="40" name="תיבת טקסט 2"/>
          <p:cNvSpPr txBox="1">
            <a:spLocks noChangeArrowheads="1"/>
          </p:cNvSpPr>
          <p:nvPr/>
        </p:nvSpPr>
        <p:spPr bwMode="auto">
          <a:xfrm flipH="1">
            <a:off x="5395033" y="5567310"/>
            <a:ext cx="1441433" cy="11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rtl="0"/>
            <a:r>
              <a:rPr lang="he-IL" b="1" dirty="0" smtClean="0">
                <a:solidFill>
                  <a:prstClr val="white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סמיכות לבאר שבע</a:t>
            </a:r>
            <a:r>
              <a:rPr lang="en-US" b="1" dirty="0">
                <a:solidFill>
                  <a:prstClr val="white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b="1" dirty="0">
                <a:solidFill>
                  <a:prstClr val="white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he-IL" sz="1400" dirty="0" smtClean="0">
                <a:solidFill>
                  <a:prstClr val="white"/>
                </a:solidFill>
                <a:latin typeface="Assistant ExtraLight" panose="00000300000000000000" pitchFamily="2" charset="-79"/>
                <a:ea typeface="Arial Unicode MS" panose="020B0604020202020204" pitchFamily="34" charset="-128"/>
                <a:cs typeface="Assistant ExtraLight" panose="00000300000000000000" pitchFamily="2" charset="-79"/>
              </a:rPr>
              <a:t>עיר המטרופולין הדרומית</a:t>
            </a:r>
            <a:endParaRPr lang="en-US" sz="1200" dirty="0">
              <a:solidFill>
                <a:prstClr val="white"/>
              </a:solidFill>
              <a:latin typeface="Assistant ExtraLight" panose="00000300000000000000" pitchFamily="2" charset="-79"/>
              <a:ea typeface="Arial Unicode MS" panose="020B0604020202020204" pitchFamily="34" charset="-128"/>
              <a:cs typeface="Assistant ExtraLight" panose="00000300000000000000" pitchFamily="2" charset="-79"/>
            </a:endParaRPr>
          </a:p>
        </p:txBody>
      </p:sp>
      <p:pic>
        <p:nvPicPr>
          <p:cNvPr id="14" name="תמונה 1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5" y="39969"/>
            <a:ext cx="2160000" cy="58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2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71447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0" y="2939516"/>
            <a:ext cx="12192000" cy="578235"/>
          </a:xfrm>
          <a:prstGeom prst="rect">
            <a:avLst/>
          </a:prstGeom>
          <a:solidFill>
            <a:srgbClr val="385723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e-IL">
              <a:solidFill>
                <a:prstClr val="white"/>
              </a:solidFill>
            </a:endParaRPr>
          </a:p>
        </p:txBody>
      </p:sp>
      <p:sp>
        <p:nvSpPr>
          <p:cNvPr id="20" name="תיבת טקסט 2"/>
          <p:cNvSpPr txBox="1">
            <a:spLocks noChangeArrowheads="1"/>
          </p:cNvSpPr>
          <p:nvPr/>
        </p:nvSpPr>
        <p:spPr bwMode="auto">
          <a:xfrm flipH="1">
            <a:off x="1112181" y="3033602"/>
            <a:ext cx="9967635" cy="484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he-IL" dirty="0">
                <a:solidFill>
                  <a:schemeClr val="bg1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התוכנית משתרעת על </a:t>
            </a:r>
            <a:r>
              <a:rPr lang="he-IL" dirty="0" smtClean="0">
                <a:solidFill>
                  <a:schemeClr val="bg1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781 </a:t>
            </a:r>
            <a:r>
              <a:rPr lang="he-IL" dirty="0">
                <a:solidFill>
                  <a:schemeClr val="bg1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דונם, מתוכם </a:t>
            </a:r>
            <a:r>
              <a:rPr lang="he-IL" dirty="0" smtClean="0">
                <a:solidFill>
                  <a:schemeClr val="bg1"/>
                </a:solidFill>
                <a:latin typeface="Assistant SemiBold" panose="00000700000000000000" pitchFamily="2" charset="-79"/>
                <a:ea typeface="Arial Unicode MS" panose="020B0604020202020204" pitchFamily="34" charset="-128"/>
                <a:cs typeface="Assistant SemiBold" panose="00000700000000000000" pitchFamily="2" charset="-79"/>
              </a:rPr>
              <a:t>176 דונם לשיווק בייעוד "תעשייה חקלאית" + 14 דונם למסחר (גן אירועים)</a:t>
            </a:r>
            <a:endParaRPr lang="he-IL" dirty="0">
              <a:solidFill>
                <a:schemeClr val="bg1"/>
              </a:solidFill>
              <a:latin typeface="Assistant SemiBold" panose="00000700000000000000" pitchFamily="2" charset="-79"/>
              <a:ea typeface="Arial Unicode MS" panose="020B0604020202020204" pitchFamily="34" charset="-128"/>
              <a:cs typeface="Assistant SemiBold" panose="00000700000000000000" pitchFamily="2" charset="-79"/>
            </a:endParaRPr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5" y="39969"/>
            <a:ext cx="2160000" cy="58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5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4247</TotalTime>
  <Words>919</Words>
  <Application>Microsoft Office PowerPoint</Application>
  <PresentationFormat>מסך רחב</PresentationFormat>
  <Paragraphs>137</Paragraphs>
  <Slides>15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10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15</vt:i4>
      </vt:variant>
    </vt:vector>
  </HeadingPairs>
  <TitlesOfParts>
    <vt:vector size="27" baseType="lpstr">
      <vt:lpstr>Arial</vt:lpstr>
      <vt:lpstr>Calibri Light</vt:lpstr>
      <vt:lpstr>Arial Unicode MS</vt:lpstr>
      <vt:lpstr>Assistant SemiBold</vt:lpstr>
      <vt:lpstr>Calibri</vt:lpstr>
      <vt:lpstr>Assistant ExtraLight</vt:lpstr>
      <vt:lpstr>Assistant</vt:lpstr>
      <vt:lpstr>Times New Roman</vt:lpstr>
      <vt:lpstr>Assistant Light</vt:lpstr>
      <vt:lpstr>Assistant ExtraBold</vt:lpstr>
      <vt:lpstr>ערכת נושא Office</vt:lpstr>
      <vt:lpstr>1_ערכת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Shaping the Workforce of the Future</dc:title>
  <dc:creator>אודי נתן</dc:creator>
  <cp:lastModifiedBy>ערן אמזלג</cp:lastModifiedBy>
  <cp:revision>343</cp:revision>
  <dcterms:created xsi:type="dcterms:W3CDTF">2020-01-22T07:02:28Z</dcterms:created>
  <dcterms:modified xsi:type="dcterms:W3CDTF">2020-08-25T15:52:38Z</dcterms:modified>
</cp:coreProperties>
</file>